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0"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92" r:id="rId31"/>
    <p:sldId id="285" r:id="rId32"/>
    <p:sldId id="286" r:id="rId33"/>
    <p:sldId id="287" r:id="rId34"/>
    <p:sldId id="288" r:id="rId35"/>
    <p:sldId id="289" r:id="rId36"/>
    <p:sldId id="290" r:id="rId37"/>
    <p:sldId id="294" r:id="rId38"/>
    <p:sldId id="291" r:id="rId39"/>
    <p:sldId id="293" r:id="rId40"/>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66"/>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pic>
        <p:nvPicPr>
          <p:cNvPr id="3079" name="Picture 7" descr="64208m"/>
          <p:cNvPicPr>
            <a:picLocks noChangeAspect="1" noChangeArrowheads="1"/>
          </p:cNvPicPr>
          <p:nvPr/>
        </p:nvPicPr>
        <p:blipFill>
          <a:blip r:embed="rId2" cstate="print"/>
          <a:srcRect/>
          <a:stretch>
            <a:fillRect/>
          </a:stretch>
        </p:blipFill>
        <p:spPr bwMode="auto">
          <a:xfrm>
            <a:off x="323850" y="333375"/>
            <a:ext cx="2997200" cy="2878138"/>
          </a:xfrm>
          <a:prstGeom prst="rect">
            <a:avLst/>
          </a:prstGeom>
          <a:noFill/>
          <a:ln w="19050">
            <a:solidFill>
              <a:srgbClr val="000080"/>
            </a:solidFill>
            <a:miter lim="800000"/>
            <a:headEnd/>
            <a:tailEnd/>
          </a:ln>
        </p:spPr>
      </p:pic>
      <p:sp>
        <p:nvSpPr>
          <p:cNvPr id="3074" name="Rectangle 2"/>
          <p:cNvSpPr>
            <a:spLocks noGrp="1" noChangeArrowheads="1"/>
          </p:cNvSpPr>
          <p:nvPr>
            <p:ph type="ctrTitle"/>
          </p:nvPr>
        </p:nvSpPr>
        <p:spPr>
          <a:xfrm>
            <a:off x="971550" y="2463800"/>
            <a:ext cx="7772400" cy="1470025"/>
          </a:xfrm>
          <a:solidFill>
            <a:srgbClr val="FFFFFF">
              <a:alpha val="80000"/>
            </a:srgbClr>
          </a:solidFill>
          <a:ln w="19050">
            <a:solidFill>
              <a:srgbClr val="000080"/>
            </a:solidFill>
          </a:ln>
        </p:spPr>
        <p:txBody>
          <a:bodyPr/>
          <a:lstStyle>
            <a:lvl1pPr>
              <a:defRPr b="0"/>
            </a:lvl1pPr>
          </a:lstStyle>
          <a:p>
            <a:r>
              <a:rPr lang="ru-RU" smtClean="0"/>
              <a:t>Образец заголовка</a:t>
            </a:r>
            <a:endParaRPr lang="ru-RU"/>
          </a:p>
        </p:txBody>
      </p:sp>
      <p:sp>
        <p:nvSpPr>
          <p:cNvPr id="3075" name="Rectangle 3"/>
          <p:cNvSpPr>
            <a:spLocks noGrp="1" noChangeArrowheads="1"/>
          </p:cNvSpPr>
          <p:nvPr>
            <p:ph type="subTitle" idx="1"/>
          </p:nvPr>
        </p:nvSpPr>
        <p:spPr>
          <a:xfrm>
            <a:off x="1555750" y="4292600"/>
            <a:ext cx="6400800" cy="1752600"/>
          </a:xfrm>
        </p:spPr>
        <p:txBody>
          <a:bodyPr/>
          <a:lstStyle>
            <a:lvl1pPr marL="0" indent="0" algn="ctr">
              <a:buFontTx/>
              <a:buNone/>
              <a:defRPr/>
            </a:lvl1pPr>
          </a:lstStyle>
          <a:p>
            <a:r>
              <a:rPr lang="ru-RU" smtClean="0"/>
              <a:t>Образец подзаголовка</a:t>
            </a:r>
            <a:endParaRPr lang="ru-RU"/>
          </a:p>
        </p:txBody>
      </p:sp>
      <p:sp>
        <p:nvSpPr>
          <p:cNvPr id="3076" name="Rectangle 4"/>
          <p:cNvSpPr>
            <a:spLocks noGrp="1" noChangeArrowheads="1"/>
          </p:cNvSpPr>
          <p:nvPr>
            <p:ph type="dt" sz="half" idx="2"/>
          </p:nvPr>
        </p:nvSpPr>
        <p:spPr/>
        <p:txBody>
          <a:bodyPr/>
          <a:lstStyle>
            <a:lvl1pPr>
              <a:defRPr>
                <a:latin typeface="+mn-lt"/>
              </a:defRPr>
            </a:lvl1pPr>
          </a:lstStyle>
          <a:p>
            <a:endParaRPr lang="ru-RU"/>
          </a:p>
        </p:txBody>
      </p:sp>
      <p:sp>
        <p:nvSpPr>
          <p:cNvPr id="3077" name="Rectangle 5"/>
          <p:cNvSpPr>
            <a:spLocks noGrp="1" noChangeArrowheads="1"/>
          </p:cNvSpPr>
          <p:nvPr>
            <p:ph type="ftr" sz="quarter" idx="3"/>
          </p:nvPr>
        </p:nvSpPr>
        <p:spPr>
          <a:xfrm>
            <a:off x="3124200" y="6245225"/>
            <a:ext cx="2895600" cy="476250"/>
          </a:xfrm>
        </p:spPr>
        <p:txBody>
          <a:bodyPr/>
          <a:lstStyle>
            <a:lvl1pPr>
              <a:defRPr>
                <a:latin typeface="+mn-lt"/>
              </a:defRPr>
            </a:lvl1pPr>
          </a:lstStyle>
          <a:p>
            <a:endParaRPr lang="ru-RU"/>
          </a:p>
        </p:txBody>
      </p:sp>
      <p:sp>
        <p:nvSpPr>
          <p:cNvPr id="3078" name="Rectangle 6"/>
          <p:cNvSpPr>
            <a:spLocks noGrp="1" noChangeArrowheads="1"/>
          </p:cNvSpPr>
          <p:nvPr>
            <p:ph type="sldNum" sz="quarter" idx="4"/>
          </p:nvPr>
        </p:nvSpPr>
        <p:spPr>
          <a:xfrm>
            <a:off x="6553200" y="6245225"/>
            <a:ext cx="2133600" cy="476250"/>
          </a:xfrm>
        </p:spPr>
        <p:txBody>
          <a:bodyPr/>
          <a:lstStyle>
            <a:lvl1pPr>
              <a:defRPr>
                <a:latin typeface="+mn-lt"/>
              </a:defRPr>
            </a:lvl1pPr>
          </a:lstStyle>
          <a:p>
            <a:fld id="{D6C00C7E-3CE9-4533-88A5-095FD7977E01}" type="slidenum">
              <a:rPr lang="ru-RU"/>
              <a:pPr/>
              <a:t>‹#›</a:t>
            </a:fld>
            <a:endParaRPr lang="ru-RU"/>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C565C1B-7561-440E-AFAC-DBD496B437ED}" type="slidenum">
              <a:rPr lang="ru-RU"/>
              <a:pPr/>
              <a:t>‹#›</a:t>
            </a:fld>
            <a:endParaRPr lang="ru-RU"/>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4975" y="188913"/>
            <a:ext cx="2108200" cy="5761037"/>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188913"/>
            <a:ext cx="6175375" cy="576103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84259D5D-74ED-4F85-8FC1-4181B62C86D1}" type="slidenum">
              <a:rPr lang="ru-RU"/>
              <a:pPr/>
              <a:t>‹#›</a:t>
            </a:fld>
            <a:endParaRPr lang="ru-RU"/>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C8D62B6A-377C-4695-8B7D-BECC6A398681}" type="slidenum">
              <a:rPr lang="ru-RU"/>
              <a:pPr/>
              <a:t>‹#›</a:t>
            </a:fld>
            <a:endParaRPr lang="ru-RU"/>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5EA482A2-35BF-4775-85DA-D289004AF213}" type="slidenum">
              <a:rPr lang="ru-RU"/>
              <a:pPr/>
              <a:t>‹#›</a:t>
            </a:fld>
            <a:endParaRPr lang="ru-RU"/>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557338"/>
            <a:ext cx="4141788"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751388" y="1557338"/>
            <a:ext cx="4141787"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D3CA77D2-E2F2-4E82-B9D0-8FF8A03106C1}" type="slidenum">
              <a:rPr lang="ru-RU"/>
              <a:pPr/>
              <a:t>‹#›</a:t>
            </a:fld>
            <a:endParaRPr lang="ru-RU"/>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82561598-5DE6-478E-8453-2E9EC489C8FD}" type="slidenum">
              <a:rPr lang="ru-RU"/>
              <a:pPr/>
              <a:t>‹#›</a:t>
            </a:fld>
            <a:endParaRPr lang="ru-RU"/>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C48739CD-6938-41ED-A08B-6838A796BD75}" type="slidenum">
              <a:rPr lang="ru-RU"/>
              <a:pPr/>
              <a:t>‹#›</a:t>
            </a:fld>
            <a:endParaRPr lang="ru-RU"/>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FB2D663F-A418-4FD2-BA7B-AEF87760E43D}" type="slidenum">
              <a:rPr lang="ru-RU"/>
              <a:pPr/>
              <a:t>‹#›</a:t>
            </a:fld>
            <a:endParaRPr lang="ru-RU"/>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9A79169F-92DB-4026-8E68-11B6C79A57BC}" type="slidenum">
              <a:rPr lang="ru-RU"/>
              <a:pPr/>
              <a:t>‹#›</a:t>
            </a:fld>
            <a:endParaRPr lang="ru-RU"/>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2E4262BB-DFA7-455D-88A3-E59540100386}" type="slidenum">
              <a:rPr lang="ru-RU"/>
              <a:pPr/>
              <a:t>‹#›</a:t>
            </a:fld>
            <a:endParaRPr lang="ru-RU"/>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80" name="Picture 256" descr="линии голубые"/>
          <p:cNvPicPr>
            <a:picLocks noChangeAspect="1" noChangeArrowheads="1"/>
          </p:cNvPicPr>
          <p:nvPr/>
        </p:nvPicPr>
        <p:blipFill>
          <a:blip r:embed="rId13" cstate="print"/>
          <a:srcRect t="523" b="5229"/>
          <a:stretch>
            <a:fillRect/>
          </a:stretch>
        </p:blipFill>
        <p:spPr bwMode="auto">
          <a:xfrm>
            <a:off x="-12700" y="9525"/>
            <a:ext cx="9170988" cy="6819900"/>
          </a:xfrm>
          <a:prstGeom prst="rect">
            <a:avLst/>
          </a:prstGeom>
          <a:noFill/>
        </p:spPr>
      </p:pic>
      <p:sp>
        <p:nvSpPr>
          <p:cNvPr id="1026" name="Rectangle 2"/>
          <p:cNvSpPr>
            <a:spLocks noGrp="1" noChangeArrowheads="1"/>
          </p:cNvSpPr>
          <p:nvPr>
            <p:ph type="title"/>
          </p:nvPr>
        </p:nvSpPr>
        <p:spPr bwMode="auto">
          <a:xfrm>
            <a:off x="1682750" y="188913"/>
            <a:ext cx="7210425" cy="1143000"/>
          </a:xfrm>
          <a:prstGeom prst="rect">
            <a:avLst/>
          </a:prstGeom>
          <a:solidFill>
            <a:schemeClr val="bg1"/>
          </a:solidFill>
          <a:ln w="9525">
            <a:solidFill>
              <a:schemeClr val="bg1"/>
            </a:solidFill>
            <a:miter lim="800000"/>
            <a:headEnd/>
            <a:tailEnd/>
          </a:ln>
          <a:effec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557338"/>
            <a:ext cx="8435975" cy="43926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ru-RU"/>
          </a:p>
        </p:txBody>
      </p:sp>
      <p:sp>
        <p:nvSpPr>
          <p:cNvPr id="1029" name="Rectangle 5"/>
          <p:cNvSpPr>
            <a:spLocks noGrp="1" noChangeArrowheads="1"/>
          </p:cNvSpPr>
          <p:nvPr>
            <p:ph type="ftr" sz="quarter" idx="3"/>
          </p:nvPr>
        </p:nvSpPr>
        <p:spPr bwMode="auto">
          <a:xfrm>
            <a:off x="3124200" y="6245225"/>
            <a:ext cx="3103563"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ru-RU"/>
          </a:p>
        </p:txBody>
      </p:sp>
      <p:sp>
        <p:nvSpPr>
          <p:cNvPr id="1030" name="Rectangle 6"/>
          <p:cNvSpPr>
            <a:spLocks noGrp="1" noChangeArrowheads="1"/>
          </p:cNvSpPr>
          <p:nvPr>
            <p:ph type="sldNum" sz="quarter" idx="4"/>
          </p:nvPr>
        </p:nvSpPr>
        <p:spPr bwMode="auto">
          <a:xfrm>
            <a:off x="6732588"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733A283F-0BBF-4D8C-AD22-3F0610048E7F}" type="slidenum">
              <a:rPr lang="ru-RU"/>
              <a:pPr/>
              <a:t>‹#›</a:t>
            </a:fld>
            <a:endParaRPr lang="ru-RU"/>
          </a:p>
        </p:txBody>
      </p:sp>
      <p:pic>
        <p:nvPicPr>
          <p:cNvPr id="1031" name="Picture 7" descr="64208m"/>
          <p:cNvPicPr>
            <a:picLocks noChangeAspect="1" noChangeArrowheads="1"/>
          </p:cNvPicPr>
          <p:nvPr/>
        </p:nvPicPr>
        <p:blipFill>
          <a:blip r:embed="rId14" cstate="print"/>
          <a:srcRect/>
          <a:stretch>
            <a:fillRect/>
          </a:stretch>
        </p:blipFill>
        <p:spPr bwMode="auto">
          <a:xfrm>
            <a:off x="0" y="0"/>
            <a:ext cx="1500188" cy="14414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fade/>
  </p:transition>
  <p:txStyles>
    <p:titleStyle>
      <a:lvl1pPr algn="r" rtl="0" eaLnBrk="1" fontAlgn="base" hangingPunct="1">
        <a:spcBef>
          <a:spcPct val="0"/>
        </a:spcBef>
        <a:spcAft>
          <a:spcPct val="0"/>
        </a:spcAft>
        <a:defRPr sz="4400" b="1">
          <a:solidFill>
            <a:srgbClr val="000066"/>
          </a:solidFill>
          <a:latin typeface="+mj-lt"/>
          <a:ea typeface="+mj-ea"/>
          <a:cs typeface="+mj-cs"/>
        </a:defRPr>
      </a:lvl1pPr>
      <a:lvl2pPr algn="r" rtl="0" eaLnBrk="1" fontAlgn="base" hangingPunct="1">
        <a:spcBef>
          <a:spcPct val="0"/>
        </a:spcBef>
        <a:spcAft>
          <a:spcPct val="0"/>
        </a:spcAft>
        <a:defRPr sz="4400" b="1">
          <a:solidFill>
            <a:srgbClr val="000066"/>
          </a:solidFill>
          <a:latin typeface="Times New Roman" pitchFamily="18" charset="0"/>
        </a:defRPr>
      </a:lvl2pPr>
      <a:lvl3pPr algn="r" rtl="0" eaLnBrk="1" fontAlgn="base" hangingPunct="1">
        <a:spcBef>
          <a:spcPct val="0"/>
        </a:spcBef>
        <a:spcAft>
          <a:spcPct val="0"/>
        </a:spcAft>
        <a:defRPr sz="4400" b="1">
          <a:solidFill>
            <a:srgbClr val="000066"/>
          </a:solidFill>
          <a:latin typeface="Times New Roman" pitchFamily="18" charset="0"/>
        </a:defRPr>
      </a:lvl3pPr>
      <a:lvl4pPr algn="r" rtl="0" eaLnBrk="1" fontAlgn="base" hangingPunct="1">
        <a:spcBef>
          <a:spcPct val="0"/>
        </a:spcBef>
        <a:spcAft>
          <a:spcPct val="0"/>
        </a:spcAft>
        <a:defRPr sz="4400" b="1">
          <a:solidFill>
            <a:srgbClr val="000066"/>
          </a:solidFill>
          <a:latin typeface="Times New Roman" pitchFamily="18" charset="0"/>
        </a:defRPr>
      </a:lvl4pPr>
      <a:lvl5pPr algn="r" rtl="0" eaLnBrk="1" fontAlgn="base" hangingPunct="1">
        <a:spcBef>
          <a:spcPct val="0"/>
        </a:spcBef>
        <a:spcAft>
          <a:spcPct val="0"/>
        </a:spcAft>
        <a:defRPr sz="4400" b="1">
          <a:solidFill>
            <a:srgbClr val="000066"/>
          </a:solidFill>
          <a:latin typeface="Times New Roman" pitchFamily="18" charset="0"/>
        </a:defRPr>
      </a:lvl5pPr>
      <a:lvl6pPr marL="457200" algn="r" rtl="0" eaLnBrk="1" fontAlgn="base" hangingPunct="1">
        <a:spcBef>
          <a:spcPct val="0"/>
        </a:spcBef>
        <a:spcAft>
          <a:spcPct val="0"/>
        </a:spcAft>
        <a:defRPr sz="4400" b="1">
          <a:solidFill>
            <a:srgbClr val="000066"/>
          </a:solidFill>
          <a:latin typeface="Times New Roman" pitchFamily="18" charset="0"/>
        </a:defRPr>
      </a:lvl6pPr>
      <a:lvl7pPr marL="914400" algn="r" rtl="0" eaLnBrk="1" fontAlgn="base" hangingPunct="1">
        <a:spcBef>
          <a:spcPct val="0"/>
        </a:spcBef>
        <a:spcAft>
          <a:spcPct val="0"/>
        </a:spcAft>
        <a:defRPr sz="4400" b="1">
          <a:solidFill>
            <a:srgbClr val="000066"/>
          </a:solidFill>
          <a:latin typeface="Times New Roman" pitchFamily="18" charset="0"/>
        </a:defRPr>
      </a:lvl7pPr>
      <a:lvl8pPr marL="1371600" algn="r" rtl="0" eaLnBrk="1" fontAlgn="base" hangingPunct="1">
        <a:spcBef>
          <a:spcPct val="0"/>
        </a:spcBef>
        <a:spcAft>
          <a:spcPct val="0"/>
        </a:spcAft>
        <a:defRPr sz="4400" b="1">
          <a:solidFill>
            <a:srgbClr val="000066"/>
          </a:solidFill>
          <a:latin typeface="Times New Roman" pitchFamily="18" charset="0"/>
        </a:defRPr>
      </a:lvl8pPr>
      <a:lvl9pPr marL="1828800" algn="r" rtl="0" eaLnBrk="1" fontAlgn="base" hangingPunct="1">
        <a:spcBef>
          <a:spcPct val="0"/>
        </a:spcBef>
        <a:spcAft>
          <a:spcPct val="0"/>
        </a:spcAft>
        <a:defRPr sz="4400" b="1">
          <a:solidFill>
            <a:srgbClr val="000066"/>
          </a:solidFill>
          <a:latin typeface="Times New Roman" pitchFamily="18" charset="0"/>
        </a:defRPr>
      </a:lvl9pPr>
    </p:titleStyle>
    <p:bodyStyle>
      <a:lvl1pPr marL="342900" indent="-342900" algn="l" rtl="0" eaLnBrk="1" fontAlgn="base" hangingPunct="1">
        <a:spcBef>
          <a:spcPct val="20000"/>
        </a:spcBef>
        <a:spcAft>
          <a:spcPct val="0"/>
        </a:spcAft>
        <a:buChar char="•"/>
        <a:defRPr sz="3300">
          <a:solidFill>
            <a:schemeClr val="tx1"/>
          </a:solidFill>
          <a:latin typeface="+mn-lt"/>
          <a:ea typeface="+mn-ea"/>
          <a:cs typeface="+mn-cs"/>
        </a:defRPr>
      </a:lvl1pPr>
      <a:lvl2pPr marL="742950" indent="-285750" algn="l" rtl="0" eaLnBrk="1" fontAlgn="base" hangingPunct="1">
        <a:spcBef>
          <a:spcPct val="20000"/>
        </a:spcBef>
        <a:spcAft>
          <a:spcPct val="0"/>
        </a:spcAft>
        <a:buChar char="–"/>
        <a:defRPr sz="3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8" Type="http://schemas.openxmlformats.org/officeDocument/2006/relationships/slide" Target="slide34.xml"/><Relationship Id="rId3" Type="http://schemas.openxmlformats.org/officeDocument/2006/relationships/slide" Target="slide5.xml"/><Relationship Id="rId7" Type="http://schemas.openxmlformats.org/officeDocument/2006/relationships/slide" Target="slide31.xml"/><Relationship Id="rId2" Type="http://schemas.openxmlformats.org/officeDocument/2006/relationships/slide" Target="slide3.xml"/><Relationship Id="rId1" Type="http://schemas.openxmlformats.org/officeDocument/2006/relationships/slideLayout" Target="../slideLayouts/slideLayout3.xml"/><Relationship Id="rId6" Type="http://schemas.openxmlformats.org/officeDocument/2006/relationships/slide" Target="slide19.xml"/><Relationship Id="rId5" Type="http://schemas.openxmlformats.org/officeDocument/2006/relationships/slide" Target="slide14.xml"/><Relationship Id="rId4" Type="http://schemas.openxmlformats.org/officeDocument/2006/relationships/slide" Target="slide10.xml"/><Relationship Id="rId9" Type="http://schemas.openxmlformats.org/officeDocument/2006/relationships/slide" Target="slide3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p:spPr>
        <p:txBody>
          <a:bodyPr/>
          <a:lstStyle/>
          <a:p>
            <a:pPr algn="ctr"/>
            <a:r>
              <a:rPr lang="ru-RU" b="1" dirty="0" smtClean="0"/>
              <a:t>Характеристика приёмов обучения</a:t>
            </a:r>
            <a:endParaRPr lang="ru-RU" dirty="0"/>
          </a:p>
        </p:txBody>
      </p:sp>
      <p:sp>
        <p:nvSpPr>
          <p:cNvPr id="2051" name="Rectangle 3"/>
          <p:cNvSpPr>
            <a:spLocks noGrp="1" noChangeArrowheads="1"/>
          </p:cNvSpPr>
          <p:nvPr>
            <p:ph type="subTitle" idx="1"/>
          </p:nvPr>
        </p:nvSpPr>
        <p:spPr/>
        <p:txBody>
          <a:bodyPr/>
          <a:lstStyle/>
          <a:p>
            <a:endParaRPr lang="ru-RU" sz="2000" b="1" dirty="0" smtClean="0"/>
          </a:p>
          <a:p>
            <a:r>
              <a:rPr lang="ru-RU" sz="2000" b="1" dirty="0" smtClean="0"/>
              <a:t>Выполнила: Тяжельникова Е.В.</a:t>
            </a:r>
          </a:p>
          <a:p>
            <a:r>
              <a:rPr lang="ru-RU" sz="2000" b="1" dirty="0" smtClean="0"/>
              <a:t>Учитель МБОУ СОШ№4</a:t>
            </a:r>
          </a:p>
          <a:p>
            <a:r>
              <a:rPr lang="ru-RU" sz="2000" b="1" dirty="0" smtClean="0"/>
              <a:t>г. Боготол</a:t>
            </a:r>
            <a:endParaRPr lang="ru-RU" sz="2000" b="1" dirty="0" smtClean="0"/>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 как средство взаимосвязи элементов процесса обучения</a:t>
            </a:r>
            <a:endParaRPr lang="ru-RU" sz="2800" dirty="0"/>
          </a:p>
        </p:txBody>
      </p:sp>
      <p:sp>
        <p:nvSpPr>
          <p:cNvPr id="6" name="Прямоугольник 5"/>
          <p:cNvSpPr/>
          <p:nvPr/>
        </p:nvSpPr>
        <p:spPr>
          <a:xfrm>
            <a:off x="285720" y="1928802"/>
            <a:ext cx="8572560" cy="5909310"/>
          </a:xfrm>
          <a:prstGeom prst="rect">
            <a:avLst/>
          </a:prstGeom>
        </p:spPr>
        <p:txBody>
          <a:bodyPr wrap="square">
            <a:spAutoFit/>
          </a:bodyPr>
          <a:lstStyle/>
          <a:p>
            <a:pPr indent="177800" algn="just"/>
            <a:r>
              <a:rPr lang="ru-RU" dirty="0" smtClean="0">
                <a:latin typeface="+mn-lt"/>
              </a:rPr>
              <a:t>Прием обучения позволяет опосредовать практически все компоненты процесса обучения, а значит, и соблюсти в подходе к нему его структурную целостность. </a:t>
            </a:r>
          </a:p>
          <a:p>
            <a:pPr indent="177800" algn="just"/>
            <a:endParaRPr lang="ru-RU" dirty="0" smtClean="0">
              <a:latin typeface="+mn-lt"/>
            </a:endParaRPr>
          </a:p>
          <a:p>
            <a:pPr indent="177800" algn="just"/>
            <a:r>
              <a:rPr lang="ru-RU" i="1" dirty="0" smtClean="0">
                <a:latin typeface="+mn-lt"/>
              </a:rPr>
              <a:t>Организационная форма обучения</a:t>
            </a:r>
            <a:r>
              <a:rPr lang="ru-RU" dirty="0" smtClean="0">
                <a:latin typeface="+mn-lt"/>
              </a:rPr>
              <a:t> — это вариативная, но относительно устойчивая структура взаимодействия между его уча­стниками, содержание которого зависит от цели, учебного материала, методов и усло­вий обучения.</a:t>
            </a:r>
          </a:p>
          <a:p>
            <a:pPr indent="177800" algn="just"/>
            <a:r>
              <a:rPr lang="ru-RU" i="1" dirty="0" smtClean="0">
                <a:latin typeface="+mn-lt"/>
              </a:rPr>
              <a:t>Методом обучения</a:t>
            </a:r>
            <a:r>
              <a:rPr lang="ru-RU" dirty="0" smtClean="0">
                <a:latin typeface="+mn-lt"/>
              </a:rPr>
              <a:t> называют способ упорядоченной взаимосвязанной деятельности преподавателя и обучаемых, деятельности, направленной на решение задач образования, воспитания и развития в процессе обучения. Это модель взаимо­действия обучающего и обучающегося с целью усвоения последним содержания образования. </a:t>
            </a:r>
          </a:p>
          <a:p>
            <a:pPr indent="177800" algn="just"/>
            <a:r>
              <a:rPr lang="ru-RU" i="1" dirty="0" smtClean="0">
                <a:latin typeface="+mn-lt"/>
              </a:rPr>
              <a:t>Прием обучения </a:t>
            </a:r>
            <a:r>
              <a:rPr lang="ru-RU" dirty="0" smtClean="0">
                <a:latin typeface="+mn-lt"/>
              </a:rPr>
              <a:t>— это средство и форма воплощения метода обучения как модели, задающей определенный характер взаимодействию учителя и учащихся в рамках дидактической ситуации. </a:t>
            </a:r>
          </a:p>
          <a:p>
            <a:pPr indent="177800" algn="just"/>
            <a:endParaRPr lang="ru-RU" dirty="0" smtClean="0">
              <a:latin typeface="+mn-lt"/>
            </a:endParaRPr>
          </a:p>
          <a:p>
            <a:pPr indent="177800" algn="just"/>
            <a:endParaRPr lang="ru-RU" dirty="0" smtClean="0">
              <a:solidFill>
                <a:srgbClr val="FF0000"/>
              </a:solidFill>
              <a:latin typeface="+mn-lt"/>
            </a:endParaRPr>
          </a:p>
          <a:p>
            <a:pPr indent="177800" algn="just"/>
            <a:endParaRPr lang="ru-RU" dirty="0" smtClean="0">
              <a:solidFill>
                <a:srgbClr val="FF0000"/>
              </a:solidFill>
              <a:latin typeface="+mn-lt"/>
            </a:endParaRPr>
          </a:p>
          <a:p>
            <a:pPr indent="177800"/>
            <a:endParaRPr lang="ru-RU" dirty="0" smtClean="0">
              <a:latin typeface="+mn-lt"/>
            </a:endParaRP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 как средство взаимосвязи элементов процесса обучения</a:t>
            </a:r>
            <a:endParaRPr lang="ru-RU" sz="2800" dirty="0"/>
          </a:p>
        </p:txBody>
      </p:sp>
      <p:sp>
        <p:nvSpPr>
          <p:cNvPr id="6" name="Прямоугольник 5"/>
          <p:cNvSpPr/>
          <p:nvPr/>
        </p:nvSpPr>
        <p:spPr>
          <a:xfrm>
            <a:off x="285720" y="1928802"/>
            <a:ext cx="8572560" cy="5078313"/>
          </a:xfrm>
          <a:prstGeom prst="rect">
            <a:avLst/>
          </a:prstGeom>
        </p:spPr>
        <p:txBody>
          <a:bodyPr wrap="square">
            <a:spAutoFit/>
          </a:bodyPr>
          <a:lstStyle/>
          <a:p>
            <a:pPr indent="177800" algn="just"/>
            <a:r>
              <a:rPr lang="ru-RU" dirty="0" smtClean="0">
                <a:latin typeface="+mn-lt"/>
              </a:rPr>
              <a:t>В приеме обучения при его описании соединяются существенные черты метода обучения и организационной формы. </a:t>
            </a:r>
          </a:p>
          <a:p>
            <a:pPr indent="177800" algn="just"/>
            <a:r>
              <a:rPr lang="ru-RU" dirty="0" smtClean="0">
                <a:latin typeface="+mn-lt"/>
              </a:rPr>
              <a:t>В приеме обучения метод предопределяет характер взаимодействий учителя и учащихся, а также познавательных действий учащихся по отношению к учебному материалу. </a:t>
            </a:r>
          </a:p>
          <a:p>
            <a:pPr indent="177800" algn="just"/>
            <a:endParaRPr lang="ru-RU" dirty="0" smtClean="0">
              <a:latin typeface="+mn-lt"/>
            </a:endParaRPr>
          </a:p>
          <a:p>
            <a:pPr indent="177800" algn="just"/>
            <a:r>
              <a:rPr lang="ru-RU" dirty="0" smtClean="0">
                <a:latin typeface="+mn-lt"/>
              </a:rPr>
              <a:t>В процессе обучения метод приобретает особенности, связанные с организацией и условиями обучения. При этом достигается необходимая вариативность, без которой невозможно учесть ни возрастных особенностей учащихся, ни состава класса, ни степени овладения умениями учебной работы, ни, самое главное, границ действенности используемого приема. </a:t>
            </a:r>
          </a:p>
          <a:p>
            <a:pPr indent="177800" algn="just"/>
            <a:endParaRPr lang="ru-RU" dirty="0" smtClean="0">
              <a:latin typeface="+mn-lt"/>
            </a:endParaRPr>
          </a:p>
          <a:p>
            <a:pPr indent="177800" algn="just"/>
            <a:endParaRPr lang="ru-RU" dirty="0" smtClean="0">
              <a:solidFill>
                <a:srgbClr val="FF0000"/>
              </a:solidFill>
              <a:latin typeface="+mn-lt"/>
            </a:endParaRPr>
          </a:p>
          <a:p>
            <a:pPr indent="177800" algn="just"/>
            <a:endParaRPr lang="ru-RU" dirty="0" smtClean="0">
              <a:solidFill>
                <a:srgbClr val="FF0000"/>
              </a:solidFill>
              <a:latin typeface="+mn-lt"/>
            </a:endParaRPr>
          </a:p>
          <a:p>
            <a:pPr indent="177800"/>
            <a:endParaRPr lang="ru-RU" dirty="0" smtClean="0">
              <a:latin typeface="+mn-lt"/>
            </a:endParaRP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 как средство взаимосвязи элементов процесса обучения</a:t>
            </a:r>
            <a:endParaRPr lang="ru-RU" sz="2800" dirty="0"/>
          </a:p>
        </p:txBody>
      </p:sp>
      <p:sp>
        <p:nvSpPr>
          <p:cNvPr id="6" name="Прямоугольник 5"/>
          <p:cNvSpPr/>
          <p:nvPr/>
        </p:nvSpPr>
        <p:spPr>
          <a:xfrm>
            <a:off x="285720" y="1928802"/>
            <a:ext cx="8572560" cy="4247317"/>
          </a:xfrm>
          <a:prstGeom prst="rect">
            <a:avLst/>
          </a:prstGeom>
        </p:spPr>
        <p:txBody>
          <a:bodyPr wrap="square">
            <a:spAutoFit/>
          </a:bodyPr>
          <a:lstStyle/>
          <a:p>
            <a:pPr indent="177800" algn="just"/>
            <a:r>
              <a:rPr lang="ru-RU" dirty="0" smtClean="0">
                <a:latin typeface="+mn-lt"/>
              </a:rPr>
              <a:t>Характер взаимодействия приемов, методов и форм можно представить в следующем виде.</a:t>
            </a:r>
          </a:p>
          <a:p>
            <a:pPr indent="177800" algn="just"/>
            <a:r>
              <a:rPr lang="en-US" i="1" dirty="0" smtClean="0">
                <a:latin typeface="+mn-lt"/>
              </a:rPr>
              <a:t>I</a:t>
            </a:r>
            <a:r>
              <a:rPr lang="ru-RU" i="1" dirty="0" smtClean="0">
                <a:latin typeface="+mn-lt"/>
              </a:rPr>
              <a:t>. Уровень теоретического представления.</a:t>
            </a:r>
            <a:r>
              <a:rPr lang="ru-RU" dirty="0" smtClean="0">
                <a:latin typeface="+mn-lt"/>
              </a:rPr>
              <a:t> Содержание   образования,    методы, организационные формы, уровни усвоения и т. д.</a:t>
            </a:r>
          </a:p>
          <a:p>
            <a:pPr indent="177800" algn="just"/>
            <a:r>
              <a:rPr lang="en-US" i="1" dirty="0" smtClean="0">
                <a:latin typeface="+mn-lt"/>
              </a:rPr>
              <a:t>II</a:t>
            </a:r>
            <a:r>
              <a:rPr lang="ru-RU" i="1" dirty="0" smtClean="0">
                <a:latin typeface="+mn-lt"/>
              </a:rPr>
              <a:t>. Уровень учебного предмета.  </a:t>
            </a:r>
            <a:r>
              <a:rPr lang="ru-RU" dirty="0" smtClean="0">
                <a:latin typeface="+mn-lt"/>
              </a:rPr>
              <a:t>Прием обучения: методы, организационные формы, специфика содержания учебного предмета.</a:t>
            </a:r>
          </a:p>
          <a:p>
            <a:pPr indent="177800" algn="just"/>
            <a:r>
              <a:rPr lang="en-US" i="1" dirty="0" smtClean="0">
                <a:latin typeface="+mn-lt"/>
              </a:rPr>
              <a:t>III</a:t>
            </a:r>
            <a:r>
              <a:rPr lang="ru-RU" i="1" dirty="0" smtClean="0">
                <a:latin typeface="+mn-lt"/>
              </a:rPr>
              <a:t>. Уровень учебного материала.</a:t>
            </a:r>
            <a:r>
              <a:rPr lang="ru-RU" dirty="0" smtClean="0">
                <a:latin typeface="+mn-lt"/>
              </a:rPr>
              <a:t> Прием обучения: методы, организационные формы,    конкретное    содержание     учебного предмета, общие условия обучения.</a:t>
            </a:r>
          </a:p>
          <a:p>
            <a:pPr indent="177800" algn="just"/>
            <a:r>
              <a:rPr lang="en-US" i="1" dirty="0" smtClean="0">
                <a:latin typeface="+mn-lt"/>
              </a:rPr>
              <a:t>IV</a:t>
            </a:r>
            <a:r>
              <a:rPr lang="ru-RU" i="1" dirty="0" smtClean="0">
                <a:latin typeface="+mn-lt"/>
              </a:rPr>
              <a:t>. Уровень реализации содержания образования.</a:t>
            </a:r>
            <a:r>
              <a:rPr lang="ru-RU" dirty="0" smtClean="0">
                <a:latin typeface="+mn-lt"/>
              </a:rPr>
              <a:t> Прием обучения: методы, организационные формы, конкретное содержание учебного предмета, конкретные условия обучения.</a:t>
            </a:r>
          </a:p>
          <a:p>
            <a:pPr indent="177800" algn="just"/>
            <a:r>
              <a:rPr lang="en-US" i="1" dirty="0" smtClean="0">
                <a:latin typeface="+mn-lt"/>
              </a:rPr>
              <a:t>V</a:t>
            </a:r>
            <a:r>
              <a:rPr lang="ru-RU" i="1" dirty="0" smtClean="0">
                <a:latin typeface="+mn-lt"/>
              </a:rPr>
              <a:t>.  Уровень усвоения  личностью  содержания образования.</a:t>
            </a:r>
            <a:r>
              <a:rPr lang="ru-RU" dirty="0" smtClean="0">
                <a:latin typeface="+mn-lt"/>
              </a:rPr>
              <a:t> Прием обучения: методы, организационные  формы,  конкретное содержание учебного предмета,  конкретные   условия   обучения,   конкретные   возможности личности учащегося.</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 как средство взаимосвязи элементов процесса обучения</a:t>
            </a:r>
            <a:endParaRPr lang="ru-RU" sz="2800" dirty="0"/>
          </a:p>
        </p:txBody>
      </p:sp>
      <p:sp>
        <p:nvSpPr>
          <p:cNvPr id="6" name="Прямоугольник 5"/>
          <p:cNvSpPr/>
          <p:nvPr/>
        </p:nvSpPr>
        <p:spPr>
          <a:xfrm>
            <a:off x="285720" y="1928802"/>
            <a:ext cx="8572560" cy="2031325"/>
          </a:xfrm>
          <a:prstGeom prst="rect">
            <a:avLst/>
          </a:prstGeom>
        </p:spPr>
        <p:txBody>
          <a:bodyPr wrap="square">
            <a:spAutoFit/>
          </a:bodyPr>
          <a:lstStyle/>
          <a:p>
            <a:pPr indent="177800" algn="just"/>
            <a:r>
              <a:rPr lang="ru-RU" dirty="0" smtClean="0">
                <a:latin typeface="+mn-lt"/>
              </a:rPr>
              <a:t>В таком сочетании отражаются следующие особенности дидактических отношений: фиксируется последовательное усиление взаимосвязи организационных форм обучения с другими компонентами. </a:t>
            </a:r>
          </a:p>
          <a:p>
            <a:pPr indent="177800" algn="just"/>
            <a:endParaRPr lang="ru-RU" dirty="0" smtClean="0">
              <a:latin typeface="+mn-lt"/>
            </a:endParaRPr>
          </a:p>
          <a:p>
            <a:pPr indent="177800" algn="just"/>
            <a:r>
              <a:rPr lang="ru-RU" dirty="0" smtClean="0">
                <a:latin typeface="+mn-lt"/>
              </a:rPr>
              <a:t>Понятие «прием обучения» обнаруживается на всех уровнях рассмотрения содержания образования и реализующего его процесса обучения. Это говорит о связующей и всеобъемлющей роли приема в процессе обучения.</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Классификация и характеристика приемов обучения</a:t>
            </a:r>
            <a:endParaRPr lang="ru-RU" sz="2800" dirty="0"/>
          </a:p>
        </p:txBody>
      </p:sp>
      <p:sp>
        <p:nvSpPr>
          <p:cNvPr id="6" name="Прямоугольник 5"/>
          <p:cNvSpPr/>
          <p:nvPr/>
        </p:nvSpPr>
        <p:spPr>
          <a:xfrm>
            <a:off x="285720" y="1928802"/>
            <a:ext cx="8572560" cy="4801314"/>
          </a:xfrm>
          <a:prstGeom prst="rect">
            <a:avLst/>
          </a:prstGeom>
        </p:spPr>
        <p:txBody>
          <a:bodyPr wrap="square">
            <a:spAutoFit/>
          </a:bodyPr>
          <a:lstStyle/>
          <a:p>
            <a:pPr indent="177800" algn="just"/>
            <a:r>
              <a:rPr lang="ru-RU" dirty="0" smtClean="0">
                <a:latin typeface="+mn-lt"/>
              </a:rPr>
              <a:t>Приемы обучения соотносятся с этапами полного цикла учебно-познавательной деятельности учащихся; то и другое – со структурой учебного процесса (этапами учебного занятия). Этот факт позволяет проектировать управляющую деятельность учителя в процессе обучения и формировать его методический инструментарий (выбирать методы, формы и средства обучения).</a:t>
            </a:r>
          </a:p>
          <a:p>
            <a:pPr indent="177800" algn="just"/>
            <a:endParaRPr lang="ru-RU" dirty="0" smtClean="0">
              <a:latin typeface="+mn-lt"/>
            </a:endParaRPr>
          </a:p>
          <a:p>
            <a:pPr indent="177800" algn="just"/>
            <a:r>
              <a:rPr lang="ru-RU" dirty="0" smtClean="0">
                <a:latin typeface="+mn-lt"/>
              </a:rPr>
              <a:t>Среди приемов обучения выделяются различные виды и категории. Можно выделить следующие приемы обучения:</a:t>
            </a:r>
          </a:p>
          <a:p>
            <a:pPr indent="177800" algn="just"/>
            <a:endParaRPr lang="ru-RU" dirty="0" smtClean="0">
              <a:latin typeface="+mn-lt"/>
            </a:endParaRPr>
          </a:p>
          <a:p>
            <a:pPr lvl="0" indent="177800" algn="just">
              <a:buFont typeface="Times New Roman" pitchFamily="18" charset="0"/>
              <a:buChar char="–"/>
            </a:pPr>
            <a:r>
              <a:rPr lang="ru-RU" dirty="0" smtClean="0">
                <a:latin typeface="+mn-lt"/>
              </a:rPr>
              <a:t>Приемы, отражающие тип  источника информации и своеобразие содержания его информационных значений;</a:t>
            </a:r>
          </a:p>
          <a:p>
            <a:pPr lvl="0" indent="177800" algn="just">
              <a:buFont typeface="Times New Roman" pitchFamily="18" charset="0"/>
              <a:buChar char="–"/>
            </a:pPr>
            <a:endParaRPr lang="ru-RU" dirty="0" smtClean="0">
              <a:latin typeface="+mn-lt"/>
            </a:endParaRPr>
          </a:p>
          <a:p>
            <a:pPr lvl="0" indent="177800" algn="just">
              <a:buFont typeface="Times New Roman" pitchFamily="18" charset="0"/>
              <a:buChar char="–"/>
            </a:pPr>
            <a:r>
              <a:rPr lang="ru-RU" dirty="0" smtClean="0">
                <a:latin typeface="+mn-lt"/>
              </a:rPr>
              <a:t>Приемы функционального назначения;</a:t>
            </a:r>
          </a:p>
          <a:p>
            <a:pPr lvl="0" indent="177800" algn="just">
              <a:buFont typeface="Times New Roman" pitchFamily="18" charset="0"/>
              <a:buChar char="–"/>
            </a:pPr>
            <a:endParaRPr lang="ru-RU" dirty="0" smtClean="0">
              <a:latin typeface="+mn-lt"/>
            </a:endParaRPr>
          </a:p>
          <a:p>
            <a:pPr lvl="0" indent="177800" algn="just">
              <a:buFont typeface="Times New Roman" pitchFamily="18" charset="0"/>
              <a:buChar char="–"/>
            </a:pPr>
            <a:r>
              <a:rPr lang="ru-RU" dirty="0" smtClean="0">
                <a:latin typeface="+mn-lt"/>
              </a:rPr>
              <a:t>Организационные приемы;</a:t>
            </a:r>
          </a:p>
          <a:p>
            <a:pPr lvl="0" indent="177800" algn="just">
              <a:buFont typeface="Times New Roman" pitchFamily="18" charset="0"/>
              <a:buChar char="–"/>
            </a:pPr>
            <a:endParaRPr lang="ru-RU" dirty="0" smtClean="0">
              <a:latin typeface="+mn-lt"/>
            </a:endParaRPr>
          </a:p>
          <a:p>
            <a:pPr lvl="0" indent="177800" algn="just">
              <a:buFont typeface="Times New Roman" pitchFamily="18" charset="0"/>
              <a:buChar char="–"/>
            </a:pPr>
            <a:r>
              <a:rPr lang="ru-RU" dirty="0" smtClean="0">
                <a:latin typeface="+mn-lt"/>
              </a:rPr>
              <a:t>Приемы материально-технического оснащения учебного процесса.</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0"/>
            <a:ext cx="7429552" cy="1719241"/>
          </a:xfrm>
        </p:spPr>
        <p:txBody>
          <a:bodyPr/>
          <a:lstStyle/>
          <a:p>
            <a:pPr algn="ctr"/>
            <a:r>
              <a:rPr lang="ru-RU" sz="2800" dirty="0" smtClean="0"/>
              <a:t>Приемы, отражающие тип  источника информации и своеобразие содержания его информационных значений</a:t>
            </a:r>
            <a:endParaRPr lang="ru-RU" sz="2800" dirty="0"/>
          </a:p>
        </p:txBody>
      </p:sp>
      <p:sp>
        <p:nvSpPr>
          <p:cNvPr id="6" name="Прямоугольник 5"/>
          <p:cNvSpPr/>
          <p:nvPr/>
        </p:nvSpPr>
        <p:spPr>
          <a:xfrm>
            <a:off x="285720" y="1928802"/>
            <a:ext cx="8572560" cy="2308324"/>
          </a:xfrm>
          <a:prstGeom prst="rect">
            <a:avLst/>
          </a:prstGeom>
        </p:spPr>
        <p:txBody>
          <a:bodyPr wrap="square">
            <a:spAutoFit/>
          </a:bodyPr>
          <a:lstStyle/>
          <a:p>
            <a:pPr indent="177800" algn="ctr"/>
            <a:endParaRPr lang="ru-RU" dirty="0" smtClean="0">
              <a:latin typeface="+mn-lt"/>
            </a:endParaRPr>
          </a:p>
          <a:p>
            <a:pPr indent="177800" algn="just"/>
            <a:r>
              <a:rPr lang="ru-RU" dirty="0" smtClean="0">
                <a:latin typeface="+mn-lt"/>
              </a:rPr>
              <a:t>К данной категории приемов следует отнести:</a:t>
            </a:r>
          </a:p>
          <a:p>
            <a:pPr indent="177800" algn="just"/>
            <a:endParaRPr lang="ru-RU" dirty="0" smtClean="0">
              <a:latin typeface="+mn-lt"/>
            </a:endParaRPr>
          </a:p>
          <a:p>
            <a:pPr lvl="0" indent="177800" algn="just">
              <a:buFont typeface="Wingdings" pitchFamily="2" charset="2"/>
              <a:buChar char="Ø"/>
            </a:pPr>
            <a:r>
              <a:rPr lang="ru-RU" dirty="0" smtClean="0">
                <a:latin typeface="+mn-lt"/>
              </a:rPr>
              <a:t>словесные;</a:t>
            </a:r>
          </a:p>
          <a:p>
            <a:pPr lvl="0" indent="177800" algn="just">
              <a:buFont typeface="Wingdings" pitchFamily="2" charset="2"/>
              <a:buChar char="Ø"/>
            </a:pPr>
            <a:endParaRPr lang="ru-RU" dirty="0" smtClean="0">
              <a:latin typeface="+mn-lt"/>
            </a:endParaRPr>
          </a:p>
          <a:p>
            <a:pPr lvl="0" indent="177800" algn="just">
              <a:buFont typeface="Wingdings" pitchFamily="2" charset="2"/>
              <a:buChar char="Ø"/>
            </a:pPr>
            <a:r>
              <a:rPr lang="ru-RU" dirty="0" smtClean="0">
                <a:latin typeface="+mn-lt"/>
              </a:rPr>
              <a:t>наглядные;</a:t>
            </a:r>
          </a:p>
          <a:p>
            <a:pPr lvl="0" indent="177800" algn="just">
              <a:buFont typeface="Wingdings" pitchFamily="2" charset="2"/>
              <a:buChar char="Ø"/>
            </a:pPr>
            <a:endParaRPr lang="ru-RU" dirty="0" smtClean="0">
              <a:latin typeface="+mn-lt"/>
            </a:endParaRPr>
          </a:p>
          <a:p>
            <a:pPr lvl="0" indent="177800" algn="just">
              <a:buFont typeface="Wingdings" pitchFamily="2" charset="2"/>
              <a:buChar char="Ø"/>
            </a:pPr>
            <a:r>
              <a:rPr lang="ru-RU" dirty="0" smtClean="0">
                <a:latin typeface="+mn-lt"/>
              </a:rPr>
              <a:t>практические.</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0"/>
            <a:ext cx="7429552" cy="1719241"/>
          </a:xfrm>
        </p:spPr>
        <p:txBody>
          <a:bodyPr/>
          <a:lstStyle/>
          <a:p>
            <a:pPr algn="ctr"/>
            <a:r>
              <a:rPr lang="ru-RU" sz="2800" dirty="0" smtClean="0"/>
              <a:t>Приемы, отражающие тип  источника информации и своеобразие содержания его информационных значений</a:t>
            </a:r>
            <a:endParaRPr lang="ru-RU" sz="2800" dirty="0"/>
          </a:p>
        </p:txBody>
      </p:sp>
      <p:sp>
        <p:nvSpPr>
          <p:cNvPr id="6" name="Прямоугольник 5"/>
          <p:cNvSpPr/>
          <p:nvPr/>
        </p:nvSpPr>
        <p:spPr>
          <a:xfrm>
            <a:off x="285720" y="1928802"/>
            <a:ext cx="8572560" cy="2308324"/>
          </a:xfrm>
          <a:prstGeom prst="rect">
            <a:avLst/>
          </a:prstGeom>
        </p:spPr>
        <p:txBody>
          <a:bodyPr wrap="square">
            <a:spAutoFit/>
          </a:bodyPr>
          <a:lstStyle/>
          <a:p>
            <a:pPr indent="177800" algn="just"/>
            <a:endParaRPr lang="ru-RU" i="1" dirty="0" smtClean="0">
              <a:latin typeface="+mn-lt"/>
            </a:endParaRPr>
          </a:p>
          <a:p>
            <a:pPr indent="177800" algn="just"/>
            <a:r>
              <a:rPr lang="ru-RU" i="1" dirty="0" smtClean="0">
                <a:latin typeface="+mn-lt"/>
              </a:rPr>
              <a:t>Словесные приемы:</a:t>
            </a:r>
            <a:r>
              <a:rPr lang="ru-RU" dirty="0" smtClean="0">
                <a:latin typeface="+mn-lt"/>
              </a:rPr>
              <a:t> монологические «вставки»  из истории науки и техники,  анализ софизмов и парадоксов, собственного жизненного опыта и  личных впечатлений; элементы беседы, в том числе и проблемной; элементы дискуссии и полемики при анализе проблемных ситуаций; сопутствующий какой-либо деятельности оригинальный комментарий;  стихи, литературная проза, юмористические рассказы, шутки; необычные, с точки зрения содержания, элементы работы с книгой  и дополнительной литературой, периодической печатью и др. </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0"/>
            <a:ext cx="7429552" cy="1719241"/>
          </a:xfrm>
        </p:spPr>
        <p:txBody>
          <a:bodyPr/>
          <a:lstStyle/>
          <a:p>
            <a:pPr algn="ctr"/>
            <a:r>
              <a:rPr lang="ru-RU" sz="2800" dirty="0" smtClean="0"/>
              <a:t>Приемы, отражающие тип  источника информации и своеобразие содержания его информационных значений</a:t>
            </a:r>
            <a:endParaRPr lang="ru-RU" sz="2800" dirty="0"/>
          </a:p>
        </p:txBody>
      </p:sp>
      <p:sp>
        <p:nvSpPr>
          <p:cNvPr id="6" name="Прямоугольник 5"/>
          <p:cNvSpPr/>
          <p:nvPr/>
        </p:nvSpPr>
        <p:spPr>
          <a:xfrm>
            <a:off x="285720" y="1928802"/>
            <a:ext cx="8572560" cy="1754326"/>
          </a:xfrm>
          <a:prstGeom prst="rect">
            <a:avLst/>
          </a:prstGeom>
        </p:spPr>
        <p:txBody>
          <a:bodyPr wrap="square">
            <a:spAutoFit/>
          </a:bodyPr>
          <a:lstStyle/>
          <a:p>
            <a:pPr algn="just"/>
            <a:endParaRPr lang="ru-RU" i="1" dirty="0" smtClean="0">
              <a:latin typeface="+mn-lt"/>
            </a:endParaRPr>
          </a:p>
          <a:p>
            <a:pPr indent="177800" algn="just"/>
            <a:r>
              <a:rPr lang="ru-RU" i="1" dirty="0" smtClean="0">
                <a:latin typeface="+mn-lt"/>
              </a:rPr>
              <a:t>Наглядные приемы:</a:t>
            </a:r>
            <a:r>
              <a:rPr lang="ru-RU" dirty="0" smtClean="0">
                <a:latin typeface="+mn-lt"/>
              </a:rPr>
              <a:t> сопутствующее использование средств наглядности (объемной, настенно-печатной, экранной); необычность содержания информации, предъявляемой с помощью средств наглядности; оригинальная техника использования и применение разнообразных способов повышения выразительности и  убедительности  демонстраций.</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00166" y="0"/>
            <a:ext cx="7429552" cy="1719241"/>
          </a:xfrm>
        </p:spPr>
        <p:txBody>
          <a:bodyPr/>
          <a:lstStyle/>
          <a:p>
            <a:pPr algn="ctr"/>
            <a:r>
              <a:rPr lang="ru-RU" sz="2800" dirty="0" smtClean="0"/>
              <a:t>Приемы, отражающие тип  источника информации и своеобразие содержания его информационных значений</a:t>
            </a:r>
            <a:endParaRPr lang="ru-RU" sz="2800" dirty="0"/>
          </a:p>
        </p:txBody>
      </p:sp>
      <p:sp>
        <p:nvSpPr>
          <p:cNvPr id="6" name="Прямоугольник 5"/>
          <p:cNvSpPr/>
          <p:nvPr/>
        </p:nvSpPr>
        <p:spPr>
          <a:xfrm>
            <a:off x="285720" y="1928802"/>
            <a:ext cx="8572560" cy="2308324"/>
          </a:xfrm>
          <a:prstGeom prst="rect">
            <a:avLst/>
          </a:prstGeom>
        </p:spPr>
        <p:txBody>
          <a:bodyPr wrap="square">
            <a:spAutoFit/>
          </a:bodyPr>
          <a:lstStyle/>
          <a:p>
            <a:pPr indent="177800" algn="just"/>
            <a:endParaRPr lang="ru-RU" i="1" dirty="0" smtClean="0">
              <a:latin typeface="+mn-lt"/>
            </a:endParaRPr>
          </a:p>
          <a:p>
            <a:pPr indent="177800" algn="just"/>
            <a:r>
              <a:rPr lang="ru-RU" i="1" dirty="0" smtClean="0">
                <a:latin typeface="+mn-lt"/>
              </a:rPr>
              <a:t>Практические приемы:</a:t>
            </a:r>
            <a:r>
              <a:rPr lang="ru-RU" dirty="0" smtClean="0">
                <a:latin typeface="+mn-lt"/>
              </a:rPr>
              <a:t> «включение» элементов практической деятельности в объяснительно-иллюстративные методы работы с учащимися; разнообразие и оригинальность видов практической работы; элементы </a:t>
            </a:r>
            <a:r>
              <a:rPr lang="ru-RU" dirty="0" err="1" smtClean="0">
                <a:latin typeface="+mn-lt"/>
              </a:rPr>
              <a:t>проблемности</a:t>
            </a:r>
            <a:r>
              <a:rPr lang="ru-RU" dirty="0" smtClean="0">
                <a:latin typeface="+mn-lt"/>
              </a:rPr>
              <a:t> в практической деятельности школьников; самостоятельная формулировка учащимися задач практической работы; создание ситуации «успеха» в решении практических задач; связь содержания практической  деятельности учащихся с их жизненным опытом, ее личностная значимость и др.</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2862322"/>
          </a:xfrm>
          <a:prstGeom prst="rect">
            <a:avLst/>
          </a:prstGeom>
        </p:spPr>
        <p:txBody>
          <a:bodyPr wrap="square">
            <a:spAutoFit/>
          </a:bodyPr>
          <a:lstStyle/>
          <a:p>
            <a:pPr indent="177800"/>
            <a:endParaRPr lang="ru-RU" dirty="0" smtClean="0">
              <a:latin typeface="+mn-lt"/>
            </a:endParaRPr>
          </a:p>
          <a:p>
            <a:pPr indent="177800" algn="just"/>
            <a:r>
              <a:rPr lang="ru-RU" dirty="0" smtClean="0">
                <a:latin typeface="+mn-lt"/>
              </a:rPr>
              <a:t>К данной категории приемов следует отнести:</a:t>
            </a:r>
          </a:p>
          <a:p>
            <a:pPr indent="177800" algn="just"/>
            <a:endParaRPr lang="ru-RU" dirty="0" smtClean="0">
              <a:latin typeface="+mn-lt"/>
            </a:endParaRPr>
          </a:p>
          <a:p>
            <a:pPr lvl="0" indent="177800" algn="just">
              <a:buFont typeface="Wingdings" pitchFamily="2" charset="2"/>
              <a:buChar char="Ø"/>
            </a:pPr>
            <a:r>
              <a:rPr lang="ru-RU" dirty="0" smtClean="0">
                <a:latin typeface="+mn-lt"/>
              </a:rPr>
              <a:t>приемы,  входящие в инвариантный блок способов потребления информации, а также приемы вариативного блока, отражающие специфику данных способов приобретения  информационных значений; </a:t>
            </a:r>
          </a:p>
          <a:p>
            <a:pPr lvl="0" indent="177800" algn="just">
              <a:buFont typeface="Wingdings" pitchFamily="2" charset="2"/>
              <a:buChar char="Ø"/>
            </a:pPr>
            <a:endParaRPr lang="ru-RU" dirty="0" smtClean="0">
              <a:latin typeface="+mn-lt"/>
            </a:endParaRPr>
          </a:p>
          <a:p>
            <a:pPr lvl="0" indent="177800" algn="just">
              <a:buFont typeface="Wingdings" pitchFamily="2" charset="2"/>
              <a:buChar char="Ø"/>
            </a:pPr>
            <a:r>
              <a:rPr lang="ru-RU" dirty="0" smtClean="0">
                <a:latin typeface="+mn-lt"/>
              </a:rPr>
              <a:t>приемы, способствующие активизации различных психических процессов;</a:t>
            </a:r>
          </a:p>
          <a:p>
            <a:pPr lvl="0" indent="177800" algn="just">
              <a:buFont typeface="Wingdings" pitchFamily="2" charset="2"/>
              <a:buChar char="Ø"/>
            </a:pPr>
            <a:endParaRPr lang="ru-RU" dirty="0" smtClean="0">
              <a:latin typeface="+mn-lt"/>
            </a:endParaRPr>
          </a:p>
          <a:p>
            <a:pPr lvl="0" indent="177800" algn="just">
              <a:buFont typeface="Wingdings" pitchFamily="2" charset="2"/>
              <a:buChar char="Ø"/>
            </a:pPr>
            <a:r>
              <a:rPr lang="ru-RU" dirty="0" smtClean="0">
                <a:latin typeface="+mn-lt"/>
              </a:rPr>
              <a:t>приемы, поддерживающие элементы психической активности  обучаемого.</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dirty="0" smtClean="0"/>
              <a:t>содержание</a:t>
            </a:r>
            <a:endParaRPr lang="ru-RU" dirty="0"/>
          </a:p>
        </p:txBody>
      </p:sp>
      <p:sp>
        <p:nvSpPr>
          <p:cNvPr id="3" name="Текст 2"/>
          <p:cNvSpPr>
            <a:spLocks noGrp="1"/>
          </p:cNvSpPr>
          <p:nvPr>
            <p:ph type="body" idx="1"/>
          </p:nvPr>
        </p:nvSpPr>
        <p:spPr>
          <a:xfrm>
            <a:off x="714348" y="1928802"/>
            <a:ext cx="7772400" cy="3357586"/>
          </a:xfrm>
        </p:spPr>
        <p:txBody>
          <a:bodyPr/>
          <a:lstStyle/>
          <a:p>
            <a:r>
              <a:rPr lang="ru-RU" sz="1800" dirty="0" smtClean="0">
                <a:hlinkClick r:id="rId2" action="ppaction://hlinksldjump"/>
              </a:rPr>
              <a:t>Процесс обучения как система</a:t>
            </a:r>
            <a:r>
              <a:rPr lang="ru-RU" sz="1800" dirty="0" smtClean="0"/>
              <a:t>	</a:t>
            </a:r>
          </a:p>
          <a:p>
            <a:r>
              <a:rPr lang="ru-RU" sz="1800" dirty="0" smtClean="0">
                <a:hlinkClick r:id="rId3" action="ppaction://hlinksldjump"/>
              </a:rPr>
              <a:t>Понятие и сущность приемов обучения</a:t>
            </a:r>
            <a:r>
              <a:rPr lang="ru-RU" sz="1800" dirty="0" smtClean="0"/>
              <a:t>	</a:t>
            </a:r>
          </a:p>
          <a:p>
            <a:r>
              <a:rPr lang="ru-RU" sz="1800" dirty="0" smtClean="0">
                <a:hlinkClick r:id="rId4" action="ppaction://hlinksldjump"/>
              </a:rPr>
              <a:t>Прием как средство взаимосвязи элементов процесса обучения</a:t>
            </a:r>
            <a:r>
              <a:rPr lang="ru-RU" sz="1800" dirty="0" smtClean="0"/>
              <a:t>	</a:t>
            </a:r>
          </a:p>
          <a:p>
            <a:r>
              <a:rPr lang="ru-RU" sz="1800" dirty="0" smtClean="0">
                <a:hlinkClick r:id="rId5" action="ppaction://hlinksldjump"/>
              </a:rPr>
              <a:t>Классификация и характеристика приемов обучения</a:t>
            </a:r>
            <a:r>
              <a:rPr lang="ru-RU" sz="1800" dirty="0" smtClean="0"/>
              <a:t>	</a:t>
            </a:r>
          </a:p>
          <a:p>
            <a:r>
              <a:rPr lang="ru-RU" sz="1800" dirty="0" smtClean="0">
                <a:hlinkClick r:id="" action="ppaction://noaction"/>
              </a:rPr>
              <a:t>Приемы, отражающие тип  источника информации и своеобразие содержания его информационных значений</a:t>
            </a:r>
            <a:endParaRPr lang="ru-RU" sz="1800" dirty="0" smtClean="0"/>
          </a:p>
          <a:p>
            <a:r>
              <a:rPr lang="ru-RU" sz="1800" dirty="0" smtClean="0">
                <a:hlinkClick r:id="rId6" action="ppaction://hlinksldjump"/>
              </a:rPr>
              <a:t>Приемы функционального назначения</a:t>
            </a:r>
            <a:r>
              <a:rPr lang="ru-RU" sz="1800" dirty="0" smtClean="0"/>
              <a:t>	</a:t>
            </a:r>
          </a:p>
          <a:p>
            <a:r>
              <a:rPr lang="ru-RU" sz="1800" dirty="0" smtClean="0">
                <a:hlinkClick r:id="rId7" action="ppaction://hlinksldjump"/>
              </a:rPr>
              <a:t>Организационные приемы	</a:t>
            </a:r>
            <a:endParaRPr lang="ru-RU" sz="1800" dirty="0" smtClean="0"/>
          </a:p>
          <a:p>
            <a:r>
              <a:rPr lang="ru-RU" sz="1800" dirty="0" smtClean="0">
                <a:hlinkClick r:id="rId8" action="ppaction://hlinksldjump"/>
              </a:rPr>
              <a:t>Приемы материально-технического оснащения учебного процесса</a:t>
            </a:r>
            <a:r>
              <a:rPr lang="ru-RU" sz="1800" dirty="0" smtClean="0"/>
              <a:t>	</a:t>
            </a:r>
          </a:p>
          <a:p>
            <a:r>
              <a:rPr lang="ru-RU" sz="1800" dirty="0" smtClean="0">
                <a:hlinkClick r:id="rId9" action="ppaction://hlinksldjump"/>
              </a:rPr>
              <a:t>Список литературы</a:t>
            </a:r>
            <a:r>
              <a:rPr lang="ru-RU" dirty="0" smtClean="0"/>
              <a:t>	</a:t>
            </a:r>
            <a:endParaRPr lang="ru-RU" dirty="0"/>
          </a:p>
        </p:txBody>
      </p:sp>
    </p:spTree>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4247317"/>
          </a:xfrm>
          <a:prstGeom prst="rect">
            <a:avLst/>
          </a:prstGeom>
        </p:spPr>
        <p:txBody>
          <a:bodyPr wrap="square">
            <a:spAutoFit/>
          </a:bodyPr>
          <a:lstStyle/>
          <a:p>
            <a:pPr indent="177800" algn="just"/>
            <a:r>
              <a:rPr lang="ru-RU" i="1" dirty="0" smtClean="0">
                <a:latin typeface="+mn-lt"/>
              </a:rPr>
              <a:t>Приемы,  входящие в инвариантный блок способов потребления информации, а также приемы вариативного блока, отражающие специфику данных способов приобретения  информационных значений: </a:t>
            </a:r>
            <a:endParaRPr lang="ru-RU" dirty="0" smtClean="0">
              <a:latin typeface="+mn-lt"/>
            </a:endParaRPr>
          </a:p>
          <a:p>
            <a:pPr lvl="0" indent="177800" algn="just"/>
            <a:r>
              <a:rPr lang="ru-RU" dirty="0" smtClean="0">
                <a:latin typeface="+mn-lt"/>
              </a:rPr>
              <a:t>1. элементы общих дидактических методов ОДМ различных способов самостоятельного потребления обучаемым информационных смыслов (постановка проблемы исследования, выдвижение гипотезы, моделирование ситуации и т.п.); </a:t>
            </a:r>
          </a:p>
          <a:p>
            <a:pPr lvl="0" indent="177800" algn="just"/>
            <a:r>
              <a:rPr lang="ru-RU" dirty="0" smtClean="0">
                <a:latin typeface="+mn-lt"/>
              </a:rPr>
              <a:t>2. приемы конкретизации общих дидактических методов ОДМ в заданных условиях (приемы  решения  задач различных типов и видов, приемы работы в виртуальной среде заданного типа, приемы поиска решения  технических задач, приемы рациональной работы с книгой и т. д.);</a:t>
            </a:r>
          </a:p>
          <a:p>
            <a:pPr lvl="0" indent="177800" algn="just"/>
            <a:r>
              <a:rPr lang="ru-RU" dirty="0" smtClean="0">
                <a:latin typeface="+mn-lt"/>
              </a:rPr>
              <a:t>3. приемы, обеспечивающие наиболее полное и точное усвоение учащимися содержания учебного материала в процессе его изложения учителем (приемы формирования понятий,  приемы снижения «смыслового барьера»  в усвоении законов и теорий, приемы демонстрации учащимся различных способов деятельности и др.).</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416320"/>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endParaRPr lang="ru-RU" dirty="0" smtClean="0">
              <a:latin typeface="+mn-lt"/>
            </a:endParaRPr>
          </a:p>
          <a:p>
            <a:pPr lvl="0" indent="177800" algn="just"/>
            <a:r>
              <a:rPr lang="ru-RU" dirty="0" smtClean="0">
                <a:latin typeface="+mn-lt"/>
              </a:rPr>
              <a:t>1. формирования способности к   восприятию (т.е. цельному воссозданию предметов и процессов в сознании учащихся): технические приемы, совершенствующие качество восприятия объектов, процессов и явлений; приемы использования средств наглядности; приемы представления полученных заданий на наблюдательность (правильность непреднамеренного и преднамеренного наблюдений); приемы «опиши и объясни», «детали и общее», «объективное и субъективное», а также  приемы,  развивающие  разные  типы   восприятия   (аналитическое и синтетическое, описательное и объяснительное, объективное и субъективное); приемы, формирующие технику правильного  восприятия пространства, движения и времени, в том числе,  игровые приемы по технике  восприятия  процессов и объектов  и пр.;</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416320"/>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lvl="0" indent="177800" algn="just"/>
            <a:r>
              <a:rPr lang="ru-RU" dirty="0" smtClean="0">
                <a:latin typeface="+mn-lt"/>
              </a:rPr>
              <a:t>2. развития  способностей к   представлению (построение образов процессов или объектов в  сознании, которые непосредственно не наблюдаются, но воссоздаются на основе предшествующего опыта  их восприятия субъектом): дидактическая жестикуляция; образная  речь учителя;  использование лишь штрихов к «портрету» вместо рисунка явления и восстановление этого «портрета» учащимися на основе слуховых, зрительных, осязательных и других  представлений; выполнение схем и рисунков процессов, явлений и объектов учащимися, которые они в прошлом видели и наблюдали; игровые моменты и ситуации  с применением эффекта точности воспроизводимых представлений, а именно двигательных, зрительных,  пространственных,  и пр.;</a:t>
            </a:r>
          </a:p>
          <a:p>
            <a:pPr indent="177800" algn="just"/>
            <a:endParaRPr lang="ru-RU" dirty="0" smtClean="0"/>
          </a:p>
        </p:txBody>
      </p:sp>
    </p:spTree>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139321"/>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lvl="0" indent="177800" algn="just"/>
            <a:r>
              <a:rPr lang="ru-RU" dirty="0" smtClean="0">
                <a:latin typeface="+mn-lt"/>
              </a:rPr>
              <a:t>3. формирования   воображения учащихся (творческого и воссоздающего):  создание реальной ситуации с ее графическим описанием при помощи текста или рассказа; сборка объекта по словесному описанию или ее схеме; выдвижение гипотез; использование аналогий; моделирование различных ситуаций; применение игровых элементов; подключение к учебному процессу специальных приемов, таких как </a:t>
            </a:r>
            <a:r>
              <a:rPr lang="ru-RU" dirty="0" err="1" smtClean="0">
                <a:latin typeface="+mn-lt"/>
              </a:rPr>
              <a:t>эмпатия</a:t>
            </a:r>
            <a:r>
              <a:rPr lang="ru-RU" dirty="0" smtClean="0">
                <a:latin typeface="+mn-lt"/>
              </a:rPr>
              <a:t> – прием «вхождения в образ» объекта или его   некоторой части, инверсия – прием, допускающий реализацию противоположного  воздействия, идеализация и пр.</a:t>
            </a:r>
          </a:p>
          <a:p>
            <a:pPr indent="177800" algn="just"/>
            <a:endParaRPr lang="ru-RU" i="1" dirty="0" smtClean="0"/>
          </a:p>
          <a:p>
            <a:pPr lvl="0" indent="177800" algn="just"/>
            <a:endParaRPr lang="ru-RU" dirty="0">
              <a:solidFill>
                <a:srgbClr val="FF0000"/>
              </a:solidFill>
              <a:latin typeface="+mn-lt"/>
            </a:endParaRPr>
          </a:p>
        </p:txBody>
      </p:sp>
    </p:spTree>
  </p:cSld>
  <p:clrMapOvr>
    <a:masterClrMapping/>
  </p:clrMapOvr>
  <p:transition>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2308324"/>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lvl="0" indent="177800" algn="just"/>
            <a:r>
              <a:rPr lang="ru-RU" dirty="0" smtClean="0">
                <a:latin typeface="+mn-lt"/>
              </a:rPr>
              <a:t>4. концентрации  внимания на предмете обучения: выразительность в демонстрациях, элементы занимательности, необычные и яркие демонстрационные эффекты, игровые моменты и включения, проблемные ситуации, эмоциональность изложения,  затяжные паузы, смена видов деятельности, применение риторических приемов в комплекс и пр.;</a:t>
            </a:r>
          </a:p>
          <a:p>
            <a:pPr indent="177800" algn="just"/>
            <a:endParaRPr lang="ru-RU" i="1" dirty="0" smtClean="0"/>
          </a:p>
          <a:p>
            <a:pPr indent="177800" algn="just"/>
            <a:endParaRPr lang="ru-RU" i="1" dirty="0" smtClean="0"/>
          </a:p>
        </p:txBody>
      </p:sp>
    </p:spTree>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4801314"/>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lvl="0" indent="177800" algn="just"/>
            <a:r>
              <a:rPr lang="ru-RU" dirty="0" smtClean="0">
                <a:latin typeface="+mn-lt"/>
              </a:rPr>
              <a:t>5. развития   памяти  учащихся: использование средств наглядности, выразительность и эмоциональность  изложения учебного материала,  игровые приемы,  эффектность примеров; ассоциативные приемы; включение учащихся в активную деятельность; четкость и лаконичность в постановке цели деятельности, а так же ее осознание всеми учащимися; занимательность  и </a:t>
            </a:r>
            <a:r>
              <a:rPr lang="ru-RU" dirty="0" err="1" smtClean="0">
                <a:latin typeface="+mn-lt"/>
              </a:rPr>
              <a:t>проблемность</a:t>
            </a:r>
            <a:r>
              <a:rPr lang="ru-RU" dirty="0" smtClean="0">
                <a:latin typeface="+mn-lt"/>
              </a:rPr>
              <a:t> учебной деятельности, ее практическая направленность, связь с жизненным опытом учащихся и актуализация мотивации; представление материала в системе и  формирование яркого зрительного образа его организации; опора на сочетание разнообразных видов памяти: образной, словесно-логической, двигательной и эмоциональной;  приемы смены вида деятельности и характера воспринимаемого учебного материала; приемы,  формирующие объем оперативной памяти, а так же  точность быстроту и воспроизведения; повторение как важнейший прием запоминания;  приемы воспроизведения учебного материала  в процессе  обучения, а так же применение комбинированного заучивания; приемы   распределения повторения во времени; приемы самоконтроля в анализе качества запоминания и воспроизведения и пр.;</a:t>
            </a:r>
          </a:p>
          <a:p>
            <a:pPr indent="177800" algn="just"/>
            <a:endParaRPr lang="ru-RU" i="1" dirty="0" smtClean="0">
              <a:latin typeface="+mn-lt"/>
            </a:endParaRPr>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970318"/>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indent="177800" algn="just"/>
            <a:r>
              <a:rPr lang="ru-RU" dirty="0" smtClean="0">
                <a:latin typeface="+mn-lt"/>
              </a:rPr>
              <a:t>6. развития мышления: приемы развития различных видов мышления: формирование представлений и понятий, понимание связей между предметами и явлениями, построение суждений, их преобразование и построение умозаключений (как последовательности  связей  между суждением и понятием); приемы формирования умственных операций: анализа, синтеза, сравнения, конкретизации, абстракции, дедукции и индукции; приемы развития мышления следующих видов: наглядно - действенного, наглядно - образного, и  понятийного; приемы,  поддерживающие и стимулирующие  творческое мышление (представление проблемных заданий, анализ нестандартных ситуаций, поиск нестандартных и альтернативных решений, нахождение всех возможных способов решения представленной проблемы,  подключение к беседе элементов диспута и дискуссии), формирующие стремление к нахождению новых оригинальных идей и пр.; </a:t>
            </a:r>
          </a:p>
          <a:p>
            <a:pPr lvl="0" indent="177800" algn="just"/>
            <a:endParaRPr lang="ru-RU" dirty="0">
              <a:solidFill>
                <a:srgbClr val="FF0000"/>
              </a:solidFill>
              <a:latin typeface="+mn-lt"/>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139321"/>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indent="177800" algn="just"/>
            <a:r>
              <a:rPr lang="ru-RU" dirty="0" smtClean="0">
                <a:latin typeface="+mn-lt"/>
              </a:rPr>
              <a:t>7. развития речи: приемы развития письменной речи (написание рефератов, письменные ответы на вопросы,  оформление настенных газет, составление учащимися заданий,  творческие письменные  работы и пр.); приемы развития устной речи (представление системы направляющих вопросов учащимся,  помогающих им сформировать речь;  применение опорных конспектов и сигналов;  приемы рационального заучивания учебного материала; взаимный опрос в парной  и групповой работе учащихся; «комментарий  к действию», запись ответов учащихся на аудио и видео носители, показ образцов устного ответа учащихся, выступления с различными сообщениями и пр.); </a:t>
            </a:r>
          </a:p>
          <a:p>
            <a:pPr lvl="0" indent="177800" algn="just"/>
            <a:endParaRPr lang="ru-RU" dirty="0">
              <a:solidFill>
                <a:srgbClr val="FF0000"/>
              </a:solidFill>
              <a:latin typeface="+mn-lt"/>
            </a:endParaRPr>
          </a:p>
        </p:txBody>
      </p:sp>
    </p:spTree>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416320"/>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lvl="0" indent="177800" algn="just"/>
            <a:r>
              <a:rPr lang="ru-RU" dirty="0" smtClean="0">
                <a:latin typeface="+mn-lt"/>
              </a:rPr>
              <a:t>8. развития эмоционально - чувственной сферы: приемы, стимулирующие ситуацию удивления (использование парадоксов, софизмов, создание проблемных ситуаций); приемы, обеспечивающие состояние радости (например, конструирование ситуации «успеха»); приемы,  снимающие напряжение (шутки, музыкальные паузы, физкультминутки и др.) и излишнее возбуждение (продуманное чередование видов деятельности, смена партнера, чередование коллективных и индивидуальных форм учебной работы и др.), приемы стимулирования деятельности учащихся, учитывающие их актуальную мотивацию, и  др.;</a:t>
            </a:r>
          </a:p>
          <a:p>
            <a:pPr indent="177800" algn="just"/>
            <a:endParaRPr lang="ru-RU" i="1" dirty="0" smtClean="0"/>
          </a:p>
          <a:p>
            <a:pPr indent="177800" algn="just"/>
            <a:endParaRPr lang="ru-RU" i="1" dirty="0" smtClean="0"/>
          </a:p>
          <a:p>
            <a:pPr lvl="0" indent="177800" algn="just"/>
            <a:endParaRPr lang="ru-RU" dirty="0">
              <a:solidFill>
                <a:srgbClr val="FF0000"/>
              </a:solidFill>
              <a:latin typeface="+mn-lt"/>
            </a:endParaRPr>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2585323"/>
          </a:xfrm>
          <a:prstGeom prst="rect">
            <a:avLst/>
          </a:prstGeom>
        </p:spPr>
        <p:txBody>
          <a:bodyPr wrap="square">
            <a:spAutoFit/>
          </a:bodyPr>
          <a:lstStyle/>
          <a:p>
            <a:pPr indent="177800" algn="just"/>
            <a:r>
              <a:rPr lang="ru-RU" i="1" dirty="0" smtClean="0">
                <a:latin typeface="+mn-lt"/>
              </a:rPr>
              <a:t>Приемы, способствующие активизации различных психических процессов:</a:t>
            </a:r>
          </a:p>
          <a:p>
            <a:pPr lvl="0" indent="177800" algn="just"/>
            <a:r>
              <a:rPr lang="ru-RU" dirty="0" smtClean="0">
                <a:latin typeface="+mn-lt"/>
              </a:rPr>
              <a:t>9. становления  и развития волевых качеств личности: приемы стимулирования учебной работы учащихся и развития устойчивой мотивации  их познавательной деятельности; приемы формирования инициативы и самостоятельности учащихся; приемы дидактической   и эмоциональной поддержки исполнения намеченного плана  учебной деятельности (в том числе, приемы  обеспечения ситуации «успеха») и др.</a:t>
            </a:r>
          </a:p>
          <a:p>
            <a:pPr indent="177800" algn="just"/>
            <a:endParaRPr lang="ru-RU" i="1" dirty="0" smtClean="0"/>
          </a:p>
          <a:p>
            <a:pPr indent="177800" algn="just"/>
            <a:endParaRPr lang="ru-RU" i="1" dirty="0" smtClean="0"/>
          </a:p>
          <a:p>
            <a:pPr indent="177800" algn="just"/>
            <a:endParaRPr lang="ru-RU" i="1" dirty="0" smtClean="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Процесс обучения как система</a:t>
            </a:r>
            <a:endParaRPr lang="ru-RU" sz="2800" dirty="0"/>
          </a:p>
        </p:txBody>
      </p:sp>
      <p:sp>
        <p:nvSpPr>
          <p:cNvPr id="6" name="Прямоугольник 5"/>
          <p:cNvSpPr/>
          <p:nvPr/>
        </p:nvSpPr>
        <p:spPr>
          <a:xfrm>
            <a:off x="285720" y="1928802"/>
            <a:ext cx="8572560" cy="5632311"/>
          </a:xfrm>
          <a:prstGeom prst="rect">
            <a:avLst/>
          </a:prstGeom>
        </p:spPr>
        <p:txBody>
          <a:bodyPr wrap="square">
            <a:spAutoFit/>
          </a:bodyPr>
          <a:lstStyle/>
          <a:p>
            <a:pPr indent="177800" algn="just"/>
            <a:r>
              <a:rPr lang="ru-RU" b="1" dirty="0" smtClean="0">
                <a:latin typeface="+mn-lt"/>
              </a:rPr>
              <a:t>Обучение</a:t>
            </a:r>
            <a:r>
              <a:rPr lang="ru-RU" dirty="0" smtClean="0">
                <a:latin typeface="+mn-lt"/>
              </a:rPr>
              <a:t> – сложный процесс, он предполагает деятельность учителя и деятельность учащихся. </a:t>
            </a:r>
            <a:r>
              <a:rPr lang="ru-RU" i="1" dirty="0" smtClean="0">
                <a:latin typeface="+mn-lt"/>
              </a:rPr>
              <a:t>Обучение предполагает преподнесение, сообщение учителем определённых знаний и управление процессом их овладения всеми учащимися класса.</a:t>
            </a:r>
            <a:r>
              <a:rPr lang="ru-RU" dirty="0" smtClean="0">
                <a:latin typeface="+mn-lt"/>
              </a:rPr>
              <a:t> Учитель не только преподносит информацию, но и планирует, организовывает и контролирует учебную деятельность ученика, развивает навыки учебного труда, мышления, способности, умение применять знания на практике. Особое место в решении этих задач принадлежит методам и приёмам обучения. </a:t>
            </a:r>
          </a:p>
          <a:p>
            <a:pPr indent="177800"/>
            <a:endParaRPr lang="ru-RU" dirty="0" smtClean="0">
              <a:latin typeface="+mn-lt"/>
            </a:endParaRPr>
          </a:p>
          <a:p>
            <a:pPr indent="177800" algn="just"/>
            <a:r>
              <a:rPr lang="ru-RU" b="1" dirty="0" smtClean="0">
                <a:latin typeface="+mn-lt"/>
              </a:rPr>
              <a:t>Метод обучения </a:t>
            </a:r>
            <a:r>
              <a:rPr lang="ru-RU" dirty="0" smtClean="0">
                <a:latin typeface="+mn-lt"/>
              </a:rPr>
              <a:t>включает в себя обучающую работу учителя </a:t>
            </a:r>
            <a:r>
              <a:rPr lang="ru-RU" i="1" dirty="0" smtClean="0">
                <a:latin typeface="+mn-lt"/>
              </a:rPr>
              <a:t>(преподавание)</a:t>
            </a:r>
            <a:r>
              <a:rPr lang="ru-RU" dirty="0" smtClean="0">
                <a:latin typeface="+mn-lt"/>
              </a:rPr>
              <a:t> и организацию учебно-познавательной деятельности учащихся </a:t>
            </a:r>
            <a:r>
              <a:rPr lang="ru-RU" i="1" dirty="0" smtClean="0">
                <a:latin typeface="+mn-lt"/>
              </a:rPr>
              <a:t>(учение)</a:t>
            </a:r>
            <a:r>
              <a:rPr lang="ru-RU" dirty="0" smtClean="0">
                <a:latin typeface="+mn-lt"/>
              </a:rPr>
              <a:t> в их взаимосвязи, а также специфику их работы по достижению образовательных, развивающих и воспитательных целей обучения.</a:t>
            </a:r>
          </a:p>
          <a:p>
            <a:pPr indent="177800"/>
            <a:endParaRPr lang="ru-RU" dirty="0" smtClean="0">
              <a:latin typeface="+mn-lt"/>
            </a:endParaRPr>
          </a:p>
          <a:p>
            <a:pPr indent="177800" algn="just"/>
            <a:r>
              <a:rPr lang="ru-RU" dirty="0" smtClean="0">
                <a:latin typeface="+mn-lt"/>
              </a:rPr>
              <a:t>Несмотря на различные определения, большинство авторов склонны считать </a:t>
            </a:r>
            <a:r>
              <a:rPr lang="ru-RU" i="1" dirty="0" smtClean="0">
                <a:latin typeface="+mn-lt"/>
              </a:rPr>
              <a:t>метод обучения способом органи­зации учебно-познавательной деятельности учащихся. </a:t>
            </a:r>
            <a:endParaRPr lang="ru-RU" dirty="0" smtClean="0">
              <a:latin typeface="+mn-lt"/>
            </a:endParaRPr>
          </a:p>
          <a:p>
            <a:pPr indent="177800"/>
            <a:endParaRPr lang="ru-RU" dirty="0" smtClean="0">
              <a:latin typeface="+mn-lt"/>
            </a:endParaRP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функционального назначения</a:t>
            </a:r>
            <a:endParaRPr lang="ru-RU" sz="2800" dirty="0"/>
          </a:p>
        </p:txBody>
      </p:sp>
      <p:sp>
        <p:nvSpPr>
          <p:cNvPr id="6" name="Прямоугольник 5"/>
          <p:cNvSpPr/>
          <p:nvPr/>
        </p:nvSpPr>
        <p:spPr>
          <a:xfrm>
            <a:off x="285720" y="1928802"/>
            <a:ext cx="8572560" cy="3139321"/>
          </a:xfrm>
          <a:prstGeom prst="rect">
            <a:avLst/>
          </a:prstGeom>
        </p:spPr>
        <p:txBody>
          <a:bodyPr wrap="square">
            <a:spAutoFit/>
          </a:bodyPr>
          <a:lstStyle/>
          <a:p>
            <a:pPr indent="177800" algn="just"/>
            <a:r>
              <a:rPr lang="ru-RU" i="1" dirty="0" smtClean="0">
                <a:latin typeface="+mn-lt"/>
              </a:rPr>
              <a:t>Приемы, поддерживающие элементы психической активности  обучаемого:</a:t>
            </a:r>
            <a:endParaRPr lang="ru-RU" dirty="0" smtClean="0">
              <a:latin typeface="+mn-lt"/>
            </a:endParaRPr>
          </a:p>
          <a:p>
            <a:pPr lvl="0" indent="177800" algn="just"/>
            <a:r>
              <a:rPr lang="ru-RU" dirty="0" smtClean="0">
                <a:latin typeface="+mn-lt"/>
              </a:rPr>
              <a:t>1. стимулирующие познавательную активность школьников и развитие у них  социально значимых мотивов познания;</a:t>
            </a:r>
          </a:p>
          <a:p>
            <a:pPr lvl="0" indent="177800" algn="just"/>
            <a:r>
              <a:rPr lang="ru-RU" dirty="0" smtClean="0">
                <a:latin typeface="+mn-lt"/>
              </a:rPr>
              <a:t>2. регулирующие сознательное планирование учащимися собственной деятельности;</a:t>
            </a:r>
          </a:p>
          <a:p>
            <a:pPr lvl="0" indent="177800" algn="just"/>
            <a:r>
              <a:rPr lang="ru-RU" dirty="0" smtClean="0">
                <a:latin typeface="+mn-lt"/>
              </a:rPr>
              <a:t>3. поддерживающие    самостоятельность  обучаемых в выполнении конкретных действий;</a:t>
            </a:r>
          </a:p>
          <a:p>
            <a:pPr lvl="0" indent="177800" algn="just"/>
            <a:r>
              <a:rPr lang="ru-RU" dirty="0" smtClean="0">
                <a:latin typeface="+mn-lt"/>
              </a:rPr>
              <a:t>4. развивающие у учащихся потребность в самоконтроле и навыки самоконтроля. </a:t>
            </a:r>
          </a:p>
          <a:p>
            <a:pPr indent="177800" algn="just"/>
            <a:endParaRPr lang="ru-RU" i="1" dirty="0" smtClean="0"/>
          </a:p>
          <a:p>
            <a:pPr indent="177800" algn="just"/>
            <a:endParaRPr lang="ru-RU" i="1" dirty="0" smtClean="0"/>
          </a:p>
          <a:p>
            <a:pPr indent="177800" algn="just"/>
            <a:endParaRPr lang="ru-RU" i="1" dirty="0" smtClean="0"/>
          </a:p>
        </p:txBody>
      </p:sp>
    </p:spTree>
  </p:cSld>
  <p:clrMapOvr>
    <a:masterClrMapping/>
  </p:clrMapOvr>
  <p:transition>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Организационные приемы</a:t>
            </a:r>
            <a:endParaRPr lang="ru-RU" sz="2800" dirty="0"/>
          </a:p>
        </p:txBody>
      </p:sp>
      <p:sp>
        <p:nvSpPr>
          <p:cNvPr id="6" name="Прямоугольник 5"/>
          <p:cNvSpPr/>
          <p:nvPr/>
        </p:nvSpPr>
        <p:spPr>
          <a:xfrm>
            <a:off x="285720" y="1928802"/>
            <a:ext cx="8572560" cy="2308324"/>
          </a:xfrm>
          <a:prstGeom prst="rect">
            <a:avLst/>
          </a:prstGeom>
        </p:spPr>
        <p:txBody>
          <a:bodyPr wrap="square">
            <a:spAutoFit/>
          </a:bodyPr>
          <a:lstStyle/>
          <a:p>
            <a:pPr indent="177800" algn="ctr"/>
            <a:endParaRPr lang="ru-RU" dirty="0" smtClean="0">
              <a:latin typeface="+mn-lt"/>
            </a:endParaRPr>
          </a:p>
          <a:p>
            <a:pPr indent="177800" algn="just"/>
            <a:r>
              <a:rPr lang="ru-RU" dirty="0" smtClean="0">
                <a:latin typeface="+mn-lt"/>
              </a:rPr>
              <a:t>К данной категории приемов следует отнести:</a:t>
            </a:r>
          </a:p>
          <a:p>
            <a:pPr indent="177800" algn="just"/>
            <a:endParaRPr lang="ru-RU" dirty="0" smtClean="0">
              <a:latin typeface="+mn-lt"/>
            </a:endParaRPr>
          </a:p>
          <a:p>
            <a:pPr lvl="0" indent="177800" algn="just">
              <a:buFont typeface="Wingdings" pitchFamily="2" charset="2"/>
              <a:buChar char="Ø"/>
            </a:pPr>
            <a:r>
              <a:rPr lang="ru-RU" dirty="0" smtClean="0">
                <a:latin typeface="+mn-lt"/>
              </a:rPr>
              <a:t>приемы организации учебной работы школьников при их совместном обучении (классно-урочная система);</a:t>
            </a:r>
          </a:p>
          <a:p>
            <a:pPr lvl="0" indent="177800" algn="just">
              <a:buFont typeface="Wingdings" pitchFamily="2" charset="2"/>
              <a:buChar char="Ø"/>
            </a:pPr>
            <a:endParaRPr lang="ru-RU" dirty="0" smtClean="0">
              <a:latin typeface="+mn-lt"/>
            </a:endParaRPr>
          </a:p>
          <a:p>
            <a:pPr lvl="0" indent="177800" algn="just">
              <a:buFont typeface="Wingdings" pitchFamily="2" charset="2"/>
              <a:buChar char="Ø"/>
            </a:pPr>
            <a:r>
              <a:rPr lang="ru-RU" dirty="0" smtClean="0">
                <a:latin typeface="+mn-lt"/>
              </a:rPr>
              <a:t>приемы моделирования  и реализации организационной структуры учебного занятия.</a:t>
            </a:r>
            <a:endParaRPr lang="ru-RU" dirty="0">
              <a:solidFill>
                <a:srgbClr val="FF0000"/>
              </a:solidFill>
              <a:latin typeface="+mn-lt"/>
            </a:endParaRPr>
          </a:p>
        </p:txBody>
      </p:sp>
    </p:spTree>
  </p:cSld>
  <p:clrMapOvr>
    <a:masterClrMapping/>
  </p:clrMapOvr>
  <p:transition>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Организационные приемы</a:t>
            </a:r>
            <a:endParaRPr lang="ru-RU" sz="2800" dirty="0"/>
          </a:p>
        </p:txBody>
      </p:sp>
      <p:sp>
        <p:nvSpPr>
          <p:cNvPr id="6" name="Прямоугольник 5"/>
          <p:cNvSpPr/>
          <p:nvPr/>
        </p:nvSpPr>
        <p:spPr>
          <a:xfrm>
            <a:off x="285720" y="1928802"/>
            <a:ext cx="8572560" cy="2585323"/>
          </a:xfrm>
          <a:prstGeom prst="rect">
            <a:avLst/>
          </a:prstGeom>
        </p:spPr>
        <p:txBody>
          <a:bodyPr wrap="square">
            <a:spAutoFit/>
          </a:bodyPr>
          <a:lstStyle/>
          <a:p>
            <a:pPr indent="177800"/>
            <a:endParaRPr lang="ru-RU" i="1" dirty="0" smtClean="0">
              <a:latin typeface="+mn-lt"/>
            </a:endParaRPr>
          </a:p>
          <a:p>
            <a:pPr indent="177800"/>
            <a:r>
              <a:rPr lang="ru-RU" i="1" dirty="0" smtClean="0">
                <a:latin typeface="+mn-lt"/>
              </a:rPr>
              <a:t>Приемы организации учебной работы школьников при их совместном обучении (классно-урочная система):</a:t>
            </a:r>
            <a:endParaRPr lang="ru-RU" dirty="0" smtClean="0">
              <a:latin typeface="+mn-lt"/>
            </a:endParaRPr>
          </a:p>
          <a:p>
            <a:pPr lvl="0" indent="177800"/>
            <a:r>
              <a:rPr lang="ru-RU" dirty="0" smtClean="0">
                <a:latin typeface="+mn-lt"/>
              </a:rPr>
              <a:t>1. индивидуализации обучения;</a:t>
            </a:r>
          </a:p>
          <a:p>
            <a:pPr lvl="0" indent="177800"/>
            <a:r>
              <a:rPr lang="ru-RU" dirty="0" smtClean="0">
                <a:latin typeface="+mn-lt"/>
              </a:rPr>
              <a:t>2. организации парной работы учащихся;</a:t>
            </a:r>
          </a:p>
          <a:p>
            <a:pPr lvl="0" indent="177800"/>
            <a:r>
              <a:rPr lang="ru-RU" dirty="0" smtClean="0">
                <a:latin typeface="+mn-lt"/>
              </a:rPr>
              <a:t>3. построения учебной  работы в малой группе;</a:t>
            </a:r>
          </a:p>
          <a:p>
            <a:pPr lvl="0" indent="177800"/>
            <a:r>
              <a:rPr lang="ru-RU" dirty="0" smtClean="0">
                <a:latin typeface="+mn-lt"/>
              </a:rPr>
              <a:t>4. организации фронтальной работы (большая группа, лидер –  учитель или учащийся);</a:t>
            </a:r>
          </a:p>
          <a:p>
            <a:pPr lvl="0" indent="177800"/>
            <a:r>
              <a:rPr lang="ru-RU" dirty="0" smtClean="0">
                <a:latin typeface="+mn-lt"/>
              </a:rPr>
              <a:t>5. осуществления коллективной учебной деятельности.</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Организационные приемы</a:t>
            </a:r>
            <a:endParaRPr lang="ru-RU" sz="2800" dirty="0"/>
          </a:p>
        </p:txBody>
      </p:sp>
      <p:sp>
        <p:nvSpPr>
          <p:cNvPr id="6" name="Прямоугольник 5"/>
          <p:cNvSpPr/>
          <p:nvPr/>
        </p:nvSpPr>
        <p:spPr>
          <a:xfrm>
            <a:off x="285720" y="1928802"/>
            <a:ext cx="8572560" cy="2031325"/>
          </a:xfrm>
          <a:prstGeom prst="rect">
            <a:avLst/>
          </a:prstGeom>
        </p:spPr>
        <p:txBody>
          <a:bodyPr wrap="square">
            <a:spAutoFit/>
          </a:bodyPr>
          <a:lstStyle/>
          <a:p>
            <a:pPr indent="177800"/>
            <a:endParaRPr lang="ru-RU" i="1" dirty="0" smtClean="0">
              <a:latin typeface="+mn-lt"/>
            </a:endParaRPr>
          </a:p>
          <a:p>
            <a:pPr indent="177800"/>
            <a:r>
              <a:rPr lang="ru-RU" i="1" dirty="0" smtClean="0">
                <a:latin typeface="+mn-lt"/>
              </a:rPr>
              <a:t>Приемы моделирования  и реализации организационной структуры учебного занятия:</a:t>
            </a:r>
            <a:endParaRPr lang="ru-RU" dirty="0" smtClean="0">
              <a:latin typeface="+mn-lt"/>
            </a:endParaRPr>
          </a:p>
          <a:p>
            <a:pPr lvl="0" indent="177800"/>
            <a:r>
              <a:rPr lang="ru-RU" dirty="0" smtClean="0">
                <a:latin typeface="+mn-lt"/>
              </a:rPr>
              <a:t>1. познавательной  структуры  занятия;</a:t>
            </a:r>
          </a:p>
          <a:p>
            <a:pPr lvl="0" indent="177800"/>
            <a:r>
              <a:rPr lang="ru-RU" dirty="0" smtClean="0">
                <a:latin typeface="+mn-lt"/>
              </a:rPr>
              <a:t>2. психологической структуры;</a:t>
            </a:r>
          </a:p>
          <a:p>
            <a:pPr lvl="0" indent="177800"/>
            <a:r>
              <a:rPr lang="ru-RU" dirty="0" smtClean="0">
                <a:latin typeface="+mn-lt"/>
              </a:rPr>
              <a:t>3. дидактической структуры занятия в рамках заданной организационной формы его построения.</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Приемы материально-технического оснащения учебного процесса</a:t>
            </a:r>
            <a:endParaRPr lang="ru-RU" sz="2800" dirty="0"/>
          </a:p>
        </p:txBody>
      </p:sp>
      <p:sp>
        <p:nvSpPr>
          <p:cNvPr id="6" name="Прямоугольник 5"/>
          <p:cNvSpPr/>
          <p:nvPr/>
        </p:nvSpPr>
        <p:spPr>
          <a:xfrm>
            <a:off x="285720" y="1928802"/>
            <a:ext cx="8572560" cy="2031325"/>
          </a:xfrm>
          <a:prstGeom prst="rect">
            <a:avLst/>
          </a:prstGeom>
        </p:spPr>
        <p:txBody>
          <a:bodyPr wrap="square">
            <a:spAutoFit/>
          </a:bodyPr>
          <a:lstStyle/>
          <a:p>
            <a:pPr indent="177800"/>
            <a:endParaRPr lang="ru-RU" dirty="0" smtClean="0">
              <a:latin typeface="+mn-lt"/>
            </a:endParaRPr>
          </a:p>
          <a:p>
            <a:pPr indent="177800" algn="just"/>
            <a:r>
              <a:rPr lang="ru-RU" dirty="0" smtClean="0">
                <a:latin typeface="+mn-lt"/>
              </a:rPr>
              <a:t>К данной категории приемов относят:</a:t>
            </a:r>
          </a:p>
          <a:p>
            <a:pPr indent="177800" algn="just"/>
            <a:endParaRPr lang="ru-RU" dirty="0" smtClean="0">
              <a:latin typeface="+mn-lt"/>
            </a:endParaRPr>
          </a:p>
          <a:p>
            <a:pPr lvl="0" indent="177800" algn="just">
              <a:buFont typeface="Wingdings" pitchFamily="2" charset="2"/>
              <a:buChar char="Ø"/>
            </a:pPr>
            <a:r>
              <a:rPr lang="ru-RU" dirty="0" smtClean="0">
                <a:latin typeface="+mn-lt"/>
              </a:rPr>
              <a:t>приемы сопутствующего  использования  технических  средств  обучения;</a:t>
            </a:r>
          </a:p>
          <a:p>
            <a:pPr lvl="0" indent="177800" algn="just">
              <a:buFont typeface="Wingdings" pitchFamily="2" charset="2"/>
              <a:buChar char="Ø"/>
            </a:pPr>
            <a:endParaRPr lang="ru-RU" dirty="0" smtClean="0">
              <a:latin typeface="+mn-lt"/>
            </a:endParaRPr>
          </a:p>
          <a:p>
            <a:pPr lvl="0" indent="177800" algn="just">
              <a:buFont typeface="Wingdings" pitchFamily="2" charset="2"/>
              <a:buChar char="Ø"/>
            </a:pPr>
            <a:r>
              <a:rPr lang="ru-RU" dirty="0" smtClean="0">
                <a:latin typeface="+mn-lt"/>
              </a:rPr>
              <a:t>приемы работы с  дидактическими объектами и дидактическим раздаточным материалом.</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5720" y="1928802"/>
            <a:ext cx="8572560" cy="2031325"/>
          </a:xfrm>
          <a:prstGeom prst="rect">
            <a:avLst/>
          </a:prstGeom>
        </p:spPr>
        <p:txBody>
          <a:bodyPr wrap="square">
            <a:spAutoFit/>
          </a:bodyPr>
          <a:lstStyle/>
          <a:p>
            <a:pPr indent="177800" algn="just"/>
            <a:endParaRPr lang="ru-RU" dirty="0" smtClean="0">
              <a:latin typeface="+mn-lt"/>
            </a:endParaRPr>
          </a:p>
          <a:p>
            <a:pPr indent="177800" algn="just"/>
            <a:r>
              <a:rPr lang="ru-RU" dirty="0" smtClean="0">
                <a:latin typeface="+mn-lt"/>
              </a:rPr>
              <a:t>Анализ классификации приемов обучения приводит к выводу о достаточной универсальности, по крайней мере, многоцелевом назначении некоторых из них.  Эти приемы, равно как и другие, менее универсальные,  отражают в своем содержании  характер взаимодействия методов обучения в образовательном пространстве.</a:t>
            </a:r>
          </a:p>
          <a:p>
            <a:pPr indent="177800" algn="just"/>
            <a:endParaRPr lang="ru-RU" dirty="0" smtClean="0">
              <a:latin typeface="+mn-lt"/>
            </a:endParaRPr>
          </a:p>
          <a:p>
            <a:pPr indent="177800" algn="just"/>
            <a:r>
              <a:rPr lang="ru-RU" dirty="0" smtClean="0">
                <a:latin typeface="+mn-lt"/>
              </a:rPr>
              <a:t>Точность использования приемов и  чувство меры при этом чрезвычайно важны.</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5720" y="1928802"/>
            <a:ext cx="8572560" cy="1754326"/>
          </a:xfrm>
          <a:prstGeom prst="rect">
            <a:avLst/>
          </a:prstGeom>
        </p:spPr>
        <p:txBody>
          <a:bodyPr wrap="square">
            <a:spAutoFit/>
          </a:bodyPr>
          <a:lstStyle/>
          <a:p>
            <a:pPr indent="177800" algn="just"/>
            <a:endParaRPr lang="ru-RU" dirty="0" smtClean="0">
              <a:latin typeface="+mn-lt"/>
            </a:endParaRPr>
          </a:p>
          <a:p>
            <a:pPr indent="177800" algn="just"/>
            <a:r>
              <a:rPr lang="ru-RU" dirty="0" smtClean="0">
                <a:latin typeface="+mn-lt"/>
              </a:rPr>
              <a:t>В подборе приемов обучения  и технике их включения в учебных процесс педагог проявляет себя и </a:t>
            </a:r>
            <a:r>
              <a:rPr lang="ru-RU" i="1" dirty="0" smtClean="0">
                <a:latin typeface="+mn-lt"/>
              </a:rPr>
              <a:t>как предметник, и как психолог, и как воспитатель, и как актер.</a:t>
            </a:r>
          </a:p>
          <a:p>
            <a:pPr indent="177800" algn="just"/>
            <a:endParaRPr lang="ru-RU" dirty="0" smtClean="0">
              <a:latin typeface="+mn-lt"/>
            </a:endParaRPr>
          </a:p>
          <a:p>
            <a:pPr indent="177800" algn="just"/>
            <a:r>
              <a:rPr lang="ru-RU" dirty="0" smtClean="0">
                <a:latin typeface="+mn-lt"/>
              </a:rPr>
              <a:t>Имея  в виду именно  последнее из названных проявлений,  о преподавании  говорят, что это не только  наука, но и  искусство. </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85720" y="1928802"/>
            <a:ext cx="8572560" cy="3416320"/>
          </a:xfrm>
          <a:prstGeom prst="rect">
            <a:avLst/>
          </a:prstGeom>
        </p:spPr>
        <p:txBody>
          <a:bodyPr wrap="square">
            <a:spAutoFit/>
          </a:bodyPr>
          <a:lstStyle/>
          <a:p>
            <a:pPr indent="177800" algn="just"/>
            <a:endParaRPr lang="ru-RU" dirty="0" smtClean="0">
              <a:latin typeface="+mn-lt"/>
            </a:endParaRPr>
          </a:p>
          <a:p>
            <a:pPr indent="177800" algn="just"/>
            <a:r>
              <a:rPr lang="ru-RU" dirty="0" smtClean="0">
                <a:latin typeface="+mn-lt"/>
              </a:rPr>
              <a:t>Приемы обучения соотносятся с этапами полного цикла учебно-познавательной деятельности учащихся; то и другое – со структурой учебного процесса (этапами учебного занятия). Этот факт позволяет проектировать управляющую деятельность учителя в процессе обучения и формировать его методический инструментарий (выбирать методы, формы и средства обучения).</a:t>
            </a:r>
          </a:p>
          <a:p>
            <a:pPr indent="177800" algn="just"/>
            <a:endParaRPr lang="ru-RU" dirty="0" smtClean="0">
              <a:latin typeface="+mn-lt"/>
            </a:endParaRPr>
          </a:p>
          <a:p>
            <a:pPr indent="177800" algn="just"/>
            <a:r>
              <a:rPr lang="ru-RU" dirty="0" smtClean="0">
                <a:latin typeface="+mn-lt"/>
              </a:rPr>
              <a:t>Одной из ведущих тенденций современной методики обучения является поиск таких приемов обучения, которые наиболее полно соответствовали бы поставленным целям. Но ни один прием нельзя использовать без тщательного продумывания стоящих задач, программного материала занятия и особенностей развития учащихся данной группы.</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Список литературы</a:t>
            </a:r>
            <a:endParaRPr lang="ru-RU" sz="2800" dirty="0"/>
          </a:p>
        </p:txBody>
      </p:sp>
      <p:sp>
        <p:nvSpPr>
          <p:cNvPr id="6" name="Прямоугольник 5"/>
          <p:cNvSpPr/>
          <p:nvPr/>
        </p:nvSpPr>
        <p:spPr>
          <a:xfrm>
            <a:off x="285720" y="1928802"/>
            <a:ext cx="8572560" cy="4801314"/>
          </a:xfrm>
          <a:prstGeom prst="rect">
            <a:avLst/>
          </a:prstGeom>
        </p:spPr>
        <p:txBody>
          <a:bodyPr wrap="square">
            <a:spAutoFit/>
          </a:bodyPr>
          <a:lstStyle/>
          <a:p>
            <a:pPr lvl="0" indent="177800">
              <a:buFont typeface="+mj-lt"/>
              <a:buAutoNum type="arabicPeriod"/>
            </a:pPr>
            <a:r>
              <a:rPr lang="ru-RU" dirty="0" smtClean="0">
                <a:latin typeface="+mn-lt"/>
              </a:rPr>
              <a:t>Конышева А.В. Современные методы обучения // </a:t>
            </a:r>
            <a:r>
              <a:rPr lang="ru-RU" dirty="0" err="1" smtClean="0">
                <a:latin typeface="+mn-lt"/>
              </a:rPr>
              <a:t>ТетраСистемс</a:t>
            </a:r>
            <a:r>
              <a:rPr lang="ru-RU" dirty="0" smtClean="0">
                <a:latin typeface="+mn-lt"/>
              </a:rPr>
              <a:t>, 2005.</a:t>
            </a:r>
          </a:p>
          <a:p>
            <a:pPr lvl="0" indent="177800">
              <a:buFont typeface="+mj-lt"/>
              <a:buAutoNum type="arabicPeriod"/>
            </a:pPr>
            <a:r>
              <a:rPr lang="ru-RU" dirty="0" smtClean="0">
                <a:latin typeface="+mn-lt"/>
              </a:rPr>
              <a:t>Харламов И.Ф. Педагогика. - 2-е изд. - М.,1990.</a:t>
            </a:r>
          </a:p>
          <a:p>
            <a:pPr lvl="0" indent="177800">
              <a:buFont typeface="+mj-lt"/>
              <a:buAutoNum type="arabicPeriod"/>
            </a:pPr>
            <a:r>
              <a:rPr lang="ru-RU" dirty="0" smtClean="0">
                <a:latin typeface="+mn-lt"/>
              </a:rPr>
              <a:t>Педагогика. / Под ред. Ю.К. </a:t>
            </a:r>
            <a:r>
              <a:rPr lang="ru-RU" dirty="0" err="1" smtClean="0">
                <a:latin typeface="+mn-lt"/>
              </a:rPr>
              <a:t>Бабанского</a:t>
            </a:r>
            <a:r>
              <a:rPr lang="ru-RU" dirty="0" smtClean="0">
                <a:latin typeface="+mn-lt"/>
              </a:rPr>
              <a:t>. - 2-е изд. - М., 1988. </a:t>
            </a:r>
          </a:p>
          <a:p>
            <a:pPr lvl="0" indent="177800">
              <a:buFont typeface="+mj-lt"/>
              <a:buAutoNum type="arabicPeriod"/>
            </a:pPr>
            <a:r>
              <a:rPr lang="ru-RU" dirty="0" smtClean="0">
                <a:latin typeface="+mn-lt"/>
              </a:rPr>
              <a:t>Савин Н.В. Педагогика. - М., 1978. </a:t>
            </a:r>
          </a:p>
          <a:p>
            <a:pPr lvl="0" indent="177800">
              <a:buFont typeface="+mj-lt"/>
              <a:buAutoNum type="arabicPeriod"/>
            </a:pPr>
            <a:r>
              <a:rPr lang="ru-RU" dirty="0" smtClean="0">
                <a:latin typeface="+mn-lt"/>
              </a:rPr>
              <a:t>Ильина Т.А. Педагогика. Курс лекций. - М., 1984. </a:t>
            </a:r>
          </a:p>
          <a:p>
            <a:pPr lvl="0" indent="177800">
              <a:buFont typeface="+mj-lt"/>
              <a:buAutoNum type="arabicPeriod"/>
            </a:pPr>
            <a:r>
              <a:rPr lang="ru-RU" dirty="0" smtClean="0">
                <a:latin typeface="+mn-lt"/>
              </a:rPr>
              <a:t>Хуторской А.В. 70 приемов и техник обучения. - М.: Центр дистанционного образования "</a:t>
            </a:r>
            <a:r>
              <a:rPr lang="ru-RU" dirty="0" err="1" smtClean="0">
                <a:latin typeface="+mn-lt"/>
              </a:rPr>
              <a:t>Эйдос</a:t>
            </a:r>
            <a:r>
              <a:rPr lang="ru-RU" dirty="0" smtClean="0">
                <a:latin typeface="+mn-lt"/>
              </a:rPr>
              <a:t>", 2007. </a:t>
            </a:r>
          </a:p>
          <a:p>
            <a:pPr lvl="0" indent="177800">
              <a:buFont typeface="+mj-lt"/>
              <a:buAutoNum type="arabicPeriod"/>
            </a:pPr>
            <a:r>
              <a:rPr lang="ru-RU" dirty="0" err="1" smtClean="0">
                <a:latin typeface="+mn-lt"/>
              </a:rPr>
              <a:t>Ительсон</a:t>
            </a:r>
            <a:r>
              <a:rPr lang="ru-RU" dirty="0" smtClean="0">
                <a:latin typeface="+mn-lt"/>
              </a:rPr>
              <a:t> Е. И.. Приемы и методы обучения, - СП., 1972.</a:t>
            </a:r>
          </a:p>
          <a:p>
            <a:pPr lvl="0" indent="177800">
              <a:buFont typeface="+mj-lt"/>
              <a:buAutoNum type="arabicPeriod"/>
            </a:pPr>
            <a:r>
              <a:rPr lang="ru-RU" dirty="0" smtClean="0">
                <a:latin typeface="+mn-lt"/>
              </a:rPr>
              <a:t>Выбор методов обучения в средней школе, под ред. Ю. К. </a:t>
            </a:r>
            <a:r>
              <a:rPr lang="ru-RU" dirty="0" err="1" smtClean="0">
                <a:latin typeface="+mn-lt"/>
              </a:rPr>
              <a:t>Бабанского</a:t>
            </a:r>
            <a:r>
              <a:rPr lang="ru-RU" dirty="0" smtClean="0">
                <a:latin typeface="+mn-lt"/>
              </a:rPr>
              <a:t>. - М., 1981.</a:t>
            </a:r>
          </a:p>
          <a:p>
            <a:pPr lvl="0" indent="177800">
              <a:buFont typeface="+mj-lt"/>
              <a:buAutoNum type="arabicPeriod"/>
            </a:pPr>
            <a:r>
              <a:rPr lang="ru-RU" dirty="0" smtClean="0">
                <a:latin typeface="+mn-lt"/>
              </a:rPr>
              <a:t>Педагогика / Под ред. </a:t>
            </a:r>
            <a:r>
              <a:rPr lang="ru-RU" dirty="0" err="1" smtClean="0">
                <a:latin typeface="+mn-lt"/>
              </a:rPr>
              <a:t>Бабанского</a:t>
            </a:r>
            <a:r>
              <a:rPr lang="ru-RU" dirty="0" smtClean="0">
                <a:latin typeface="+mn-lt"/>
              </a:rPr>
              <a:t> Ю. К.. - М., 1988.</a:t>
            </a:r>
          </a:p>
          <a:p>
            <a:pPr lvl="0" indent="177800">
              <a:buFont typeface="+mj-lt"/>
              <a:buAutoNum type="arabicPeriod"/>
            </a:pPr>
            <a:r>
              <a:rPr lang="ru-RU" dirty="0" err="1" smtClean="0">
                <a:latin typeface="+mn-lt"/>
              </a:rPr>
              <a:t>Лернер</a:t>
            </a:r>
            <a:r>
              <a:rPr lang="ru-RU" dirty="0" smtClean="0">
                <a:latin typeface="+mn-lt"/>
              </a:rPr>
              <a:t> </a:t>
            </a:r>
            <a:r>
              <a:rPr lang="ru-RU" i="1" dirty="0" smtClean="0">
                <a:latin typeface="+mn-lt"/>
              </a:rPr>
              <a:t>И. </a:t>
            </a:r>
            <a:r>
              <a:rPr lang="ru-RU" dirty="0" smtClean="0">
                <a:latin typeface="+mn-lt"/>
              </a:rPr>
              <a:t>Я. Соотношение </a:t>
            </a:r>
            <a:r>
              <a:rPr lang="ru-RU" dirty="0" err="1" smtClean="0">
                <a:latin typeface="+mn-lt"/>
              </a:rPr>
              <a:t>общедидактических</a:t>
            </a:r>
            <a:r>
              <a:rPr lang="ru-RU" dirty="0" smtClean="0">
                <a:latin typeface="+mn-lt"/>
              </a:rPr>
              <a:t> и </a:t>
            </a:r>
            <a:r>
              <a:rPr lang="ru-RU" dirty="0" err="1" smtClean="0">
                <a:latin typeface="+mn-lt"/>
              </a:rPr>
              <a:t>частнопредметных</a:t>
            </a:r>
            <a:r>
              <a:rPr lang="ru-RU" dirty="0" smtClean="0">
                <a:latin typeface="+mn-lt"/>
              </a:rPr>
              <a:t> методов обучения.— В кн.: Новые исследования в педагогических науках. - М., 1978.</a:t>
            </a:r>
          </a:p>
          <a:p>
            <a:pPr lvl="0" indent="177800">
              <a:buFont typeface="+mj-lt"/>
              <a:buAutoNum type="arabicPeriod"/>
            </a:pPr>
            <a:r>
              <a:rPr lang="ru-RU" dirty="0" smtClean="0">
                <a:latin typeface="+mn-lt"/>
              </a:rPr>
              <a:t>Ильина Т. А. Педагогика. - М., 1968.</a:t>
            </a:r>
          </a:p>
          <a:p>
            <a:pPr lvl="0" indent="177800">
              <a:buFont typeface="+mj-lt"/>
              <a:buAutoNum type="arabicPeriod"/>
            </a:pPr>
            <a:r>
              <a:rPr lang="ru-RU" dirty="0" err="1" smtClean="0">
                <a:latin typeface="+mn-lt"/>
              </a:rPr>
              <a:t>Пидкасистый</a:t>
            </a:r>
            <a:r>
              <a:rPr lang="ru-RU" dirty="0" smtClean="0">
                <a:latin typeface="+mn-lt"/>
              </a:rPr>
              <a:t> П. И. Педагогика. - М., 1996.</a:t>
            </a:r>
          </a:p>
          <a:p>
            <a:pPr lvl="0" indent="177800">
              <a:buFont typeface="+mj-lt"/>
              <a:buAutoNum type="arabicPeriod"/>
            </a:pPr>
            <a:r>
              <a:rPr lang="ru-RU" dirty="0" err="1" smtClean="0">
                <a:latin typeface="+mn-lt"/>
              </a:rPr>
              <a:t>Подласый</a:t>
            </a:r>
            <a:r>
              <a:rPr lang="ru-RU" dirty="0" smtClean="0">
                <a:latin typeface="+mn-lt"/>
              </a:rPr>
              <a:t> И. П. Педагогика. Новый курс. - В 2 кн. - М., 1999.</a:t>
            </a:r>
          </a:p>
          <a:p>
            <a:pPr lvl="0" indent="177800">
              <a:buFont typeface="+mj-lt"/>
              <a:buAutoNum type="arabicPeriod"/>
            </a:pPr>
            <a:r>
              <a:rPr lang="ru-RU" dirty="0" smtClean="0">
                <a:latin typeface="+mn-lt"/>
              </a:rPr>
              <a:t>Журавлев И.К. Взаимосвязь приемов, методов и организационных форм обучения. -   Советская педагогика, № 11, 1985. </a:t>
            </a:r>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Текст 2"/>
          <p:cNvSpPr>
            <a:spLocks noGrp="1"/>
          </p:cNvSpPr>
          <p:nvPr>
            <p:ph type="body" idx="1"/>
          </p:nvPr>
        </p:nvSpPr>
        <p:spPr>
          <a:xfrm>
            <a:off x="714348" y="1928802"/>
            <a:ext cx="7772400" cy="1500187"/>
          </a:xfrm>
        </p:spPr>
        <p:txBody>
          <a:bodyPr/>
          <a:lstStyle/>
          <a:p>
            <a:pPr algn="ctr"/>
            <a:r>
              <a:rPr lang="ru-RU" sz="4400" b="1" dirty="0" smtClean="0">
                <a:solidFill>
                  <a:srgbClr val="002060"/>
                </a:solidFill>
                <a:latin typeface="+mj-lt"/>
              </a:rPr>
              <a:t>Спасибо за внимание! </a:t>
            </a:r>
            <a:endParaRPr lang="ru-RU" sz="4400" b="1" dirty="0">
              <a:solidFill>
                <a:srgbClr val="002060"/>
              </a:solidFill>
              <a:latin typeface="+mj-lt"/>
            </a:endParaRPr>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Процесс обучения как система</a:t>
            </a:r>
            <a:endParaRPr lang="ru-RU" sz="2800" dirty="0"/>
          </a:p>
        </p:txBody>
      </p:sp>
      <p:sp>
        <p:nvSpPr>
          <p:cNvPr id="6" name="Прямоугольник 5"/>
          <p:cNvSpPr/>
          <p:nvPr/>
        </p:nvSpPr>
        <p:spPr>
          <a:xfrm>
            <a:off x="285720" y="1928802"/>
            <a:ext cx="8572560" cy="923330"/>
          </a:xfrm>
          <a:prstGeom prst="rect">
            <a:avLst/>
          </a:prstGeom>
        </p:spPr>
        <p:txBody>
          <a:bodyPr wrap="square">
            <a:spAutoFit/>
          </a:bodyPr>
          <a:lstStyle/>
          <a:p>
            <a:pPr indent="177800"/>
            <a:endParaRPr lang="ru-RU" dirty="0" smtClean="0">
              <a:latin typeface="+mn-lt"/>
            </a:endParaRPr>
          </a:p>
          <a:p>
            <a:endParaRPr lang="ru-RU" dirty="0" smtClean="0">
              <a:latin typeface="+mn-lt"/>
            </a:endParaRPr>
          </a:p>
          <a:p>
            <a:endParaRPr lang="ru-RU" dirty="0">
              <a:latin typeface="+mn-lt"/>
            </a:endParaRPr>
          </a:p>
        </p:txBody>
      </p:sp>
      <p:sp>
        <p:nvSpPr>
          <p:cNvPr id="1026" name="Rectangle 2"/>
          <p:cNvSpPr>
            <a:spLocks noChangeArrowheads="1"/>
          </p:cNvSpPr>
          <p:nvPr/>
        </p:nvSpPr>
        <p:spPr bwMode="auto">
          <a:xfrm>
            <a:off x="285720" y="1790303"/>
            <a:ext cx="8572560"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indent="177800" algn="just"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mn-lt"/>
                <a:ea typeface="Calibri" pitchFamily="34" charset="0"/>
                <a:cs typeface="Times New Roman" pitchFamily="18" charset="0"/>
              </a:rPr>
              <a:t>Необходимо отметить, что каждый метод можно представить себе состоящим из </a:t>
            </a:r>
            <a:r>
              <a:rPr kumimoji="0" lang="ru-RU" b="0" i="1" u="none" strike="noStrike" cap="none" normalizeH="0" baseline="0" dirty="0" smtClean="0">
                <a:ln>
                  <a:noFill/>
                </a:ln>
                <a:solidFill>
                  <a:schemeClr val="tx1"/>
                </a:solidFill>
                <a:effectLst/>
                <a:latin typeface="+mn-lt"/>
                <a:ea typeface="Calibri" pitchFamily="34" charset="0"/>
                <a:cs typeface="Times New Roman" pitchFamily="18" charset="0"/>
              </a:rPr>
              <a:t>совокупности методических приемов</a:t>
            </a:r>
            <a:r>
              <a:rPr kumimoji="0" lang="ru-RU" b="0" i="0" u="none" strike="noStrike" cap="none" normalizeH="0" baseline="0" dirty="0" smtClean="0">
                <a:ln>
                  <a:noFill/>
                </a:ln>
                <a:solidFill>
                  <a:schemeClr val="tx1"/>
                </a:solidFill>
                <a:effectLst/>
                <a:latin typeface="+mn-lt"/>
                <a:ea typeface="Calibri" pitchFamily="34" charset="0"/>
                <a:cs typeface="Times New Roman" pitchFamily="18" charset="0"/>
              </a:rPr>
              <a:t>. На этом основании порой </a:t>
            </a:r>
            <a:r>
              <a:rPr kumimoji="0" lang="ru-RU" b="1" i="1" u="none" strike="noStrike" cap="none" normalizeH="0" baseline="0" dirty="0" smtClean="0">
                <a:ln>
                  <a:noFill/>
                </a:ln>
                <a:solidFill>
                  <a:schemeClr val="tx1"/>
                </a:solidFill>
                <a:effectLst/>
                <a:latin typeface="+mn-lt"/>
                <a:ea typeface="Calibri" pitchFamily="34" charset="0"/>
                <a:cs typeface="Times New Roman" pitchFamily="18" charset="0"/>
              </a:rPr>
              <a:t>методы определяют как совокупность методических приемов, обеспечивающих решение задач обучения.</a:t>
            </a:r>
            <a:endParaRPr kumimoji="0" lang="ru-RU" b="0" i="0" u="none" strike="noStrike" cap="none" normalizeH="0" baseline="0" dirty="0" smtClean="0">
              <a:ln>
                <a:noFill/>
              </a:ln>
              <a:solidFill>
                <a:schemeClr val="tx1"/>
              </a:solidFill>
              <a:effectLst/>
              <a:latin typeface="+mn-lt"/>
            </a:endParaRPr>
          </a:p>
          <a:p>
            <a:pPr marR="0" lvl="0" indent="17780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latin typeface="+mn-lt"/>
                <a:ea typeface="Times New Roman" pitchFamily="18" charset="0"/>
                <a:cs typeface="Times New Roman" pitchFamily="18" charset="0"/>
              </a:rPr>
              <a:t>Каждый метод включает в себя разнообразные приёмы обучения. В свою очередь, каждый из приёмов рассчитан на то, чтобы приблизить учащихся к конечной цели обучения. </a:t>
            </a:r>
            <a:r>
              <a:rPr kumimoji="0" lang="ru-RU" b="0" i="1" u="none" strike="noStrike" cap="none" normalizeH="0" baseline="0" dirty="0" smtClean="0">
                <a:ln>
                  <a:noFill/>
                </a:ln>
                <a:solidFill>
                  <a:schemeClr val="tx1"/>
                </a:solidFill>
                <a:effectLst/>
                <a:latin typeface="+mn-lt"/>
                <a:ea typeface="Times New Roman" pitchFamily="18" charset="0"/>
                <a:cs typeface="Times New Roman" pitchFamily="18" charset="0"/>
              </a:rPr>
              <a:t>Приём – это не что иное, </a:t>
            </a:r>
            <a:r>
              <a:rPr kumimoji="0" lang="ru-RU" b="0" i="1" u="none" strike="noStrike" cap="none" normalizeH="0" baseline="0" dirty="0" smtClean="0">
                <a:ln>
                  <a:noFill/>
                </a:ln>
                <a:solidFill>
                  <a:srgbClr val="000000"/>
                </a:solidFill>
                <a:effectLst/>
                <a:latin typeface="+mn-lt"/>
                <a:ea typeface="Times New Roman" pitchFamily="18" charset="0"/>
                <a:cs typeface="Times New Roman" pitchFamily="18" charset="0"/>
              </a:rPr>
              <a:t>как элементарный методический поступок, направленный на ре­шение конкретной задачи на определенном этапе.</a:t>
            </a:r>
            <a:r>
              <a:rPr kumimoji="0" lang="ru-RU" b="0" i="0" u="none" strike="noStrike" cap="none" normalizeH="0" baseline="0" dirty="0" smtClean="0">
                <a:ln>
                  <a:noFill/>
                </a:ln>
                <a:solidFill>
                  <a:srgbClr val="000000"/>
                </a:solidFill>
                <a:effectLst/>
                <a:latin typeface="+mn-lt"/>
                <a:ea typeface="Times New Roman" pitchFamily="18" charset="0"/>
                <a:cs typeface="Times New Roman" pitchFamily="18" charset="0"/>
              </a:rPr>
              <a:t> Иными словами, </a:t>
            </a:r>
            <a:r>
              <a:rPr kumimoji="0" lang="ru-RU" b="0" i="1" u="none" strike="noStrike" cap="none" normalizeH="0" baseline="0" dirty="0" smtClean="0">
                <a:ln>
                  <a:noFill/>
                </a:ln>
                <a:solidFill>
                  <a:srgbClr val="000000"/>
                </a:solidFill>
                <a:effectLst/>
                <a:latin typeface="+mn-lt"/>
                <a:ea typeface="Times New Roman" pitchFamily="18" charset="0"/>
                <a:cs typeface="Times New Roman" pitchFamily="18" charset="0"/>
              </a:rPr>
              <a:t>прием - это элемент метода, его составная часть, разовое действие, отдельный шаг в реализации метода.</a:t>
            </a:r>
          </a:p>
          <a:p>
            <a:pPr marR="0" lvl="0" indent="177800" algn="just" defTabSz="914400" rtl="0" eaLnBrk="0" fontAlgn="base" latinLnBrk="0" hangingPunct="0">
              <a:lnSpc>
                <a:spcPct val="100000"/>
              </a:lnSpc>
              <a:spcBef>
                <a:spcPct val="0"/>
              </a:spcBef>
              <a:spcAft>
                <a:spcPct val="0"/>
              </a:spcAft>
              <a:buClrTx/>
              <a:buSzTx/>
              <a:buFontTx/>
              <a:buNone/>
              <a:tabLst/>
            </a:pPr>
            <a:endParaRPr kumimoji="0" lang="ru-RU" b="0" i="1" u="none" strike="noStrike" cap="none" normalizeH="0" baseline="0" dirty="0" smtClean="0">
              <a:ln>
                <a:noFill/>
              </a:ln>
              <a:solidFill>
                <a:srgbClr val="000000"/>
              </a:solidFill>
              <a:effectLst/>
              <a:latin typeface="+mn-lt"/>
              <a:ea typeface="Times New Roman" pitchFamily="18" charset="0"/>
              <a:cs typeface="Times New Roman" pitchFamily="18" charset="0"/>
            </a:endParaRPr>
          </a:p>
          <a:p>
            <a:pPr indent="177800" algn="just" eaLnBrk="0" hangingPunct="0"/>
            <a:r>
              <a:rPr lang="ru-RU" dirty="0" smtClean="0">
                <a:latin typeface="+mn-lt"/>
              </a:rPr>
              <a:t>Каждый прием обучения служит достижению определенной цели, рассчитан на определенное время, на учащихся определенного возраста, с определенным уровнем развития и подготовкой. Чем лучше учитель знает свою дисциплину, владеет педагогическими, психологическими закономерностями процесса обучения, тем больше вероятности, что он выберет наиболее эффективный в педагогическом отношении прием обучения. </a:t>
            </a:r>
            <a:endParaRPr kumimoji="0" lang="ru-RU" b="0" i="0" u="none" strike="noStrike" cap="none" normalizeH="0" baseline="0" dirty="0" smtClean="0">
              <a:ln>
                <a:noFill/>
              </a:ln>
              <a:solidFill>
                <a:schemeClr val="tx1"/>
              </a:solidFill>
              <a:effectLst/>
              <a:latin typeface="+mn-lt"/>
            </a:endParaRPr>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Понятие и сущность приемов обучения</a:t>
            </a:r>
            <a:endParaRPr lang="ru-RU" sz="2800" dirty="0"/>
          </a:p>
        </p:txBody>
      </p:sp>
      <p:sp>
        <p:nvSpPr>
          <p:cNvPr id="6" name="Прямоугольник 5"/>
          <p:cNvSpPr/>
          <p:nvPr/>
        </p:nvSpPr>
        <p:spPr>
          <a:xfrm>
            <a:off x="285720" y="1928802"/>
            <a:ext cx="8572560" cy="4524315"/>
          </a:xfrm>
          <a:prstGeom prst="rect">
            <a:avLst/>
          </a:prstGeom>
        </p:spPr>
        <p:txBody>
          <a:bodyPr wrap="square">
            <a:spAutoFit/>
          </a:bodyPr>
          <a:lstStyle/>
          <a:p>
            <a:pPr indent="177800" algn="just"/>
            <a:r>
              <a:rPr lang="ru-RU" i="1" dirty="0" smtClean="0">
                <a:latin typeface="+mj-lt"/>
              </a:rPr>
              <a:t>Прием обучения — это средство и форма воплощения метода обучения</a:t>
            </a:r>
            <a:r>
              <a:rPr lang="ru-RU" dirty="0" smtClean="0">
                <a:latin typeface="+mj-lt"/>
              </a:rPr>
              <a:t> </a:t>
            </a:r>
            <a:r>
              <a:rPr lang="ru-RU" i="1" dirty="0" smtClean="0">
                <a:latin typeface="+mj-lt"/>
              </a:rPr>
              <a:t>как модели, задающей определенный характер взаимодействию учителя и учащихся в рамках дидактической ситуации</a:t>
            </a:r>
            <a:r>
              <a:rPr lang="ru-RU" dirty="0" smtClean="0">
                <a:latin typeface="+mj-lt"/>
              </a:rPr>
              <a:t> .</a:t>
            </a:r>
          </a:p>
          <a:p>
            <a:pPr indent="177800" algn="just"/>
            <a:endParaRPr lang="ru-RU" dirty="0" smtClean="0">
              <a:latin typeface="+mj-lt"/>
            </a:endParaRPr>
          </a:p>
          <a:p>
            <a:pPr indent="177800" algn="just"/>
            <a:r>
              <a:rPr lang="ru-RU" dirty="0" smtClean="0">
                <a:latin typeface="+mn-lt"/>
              </a:rPr>
              <a:t>Приём обучения – это конкретная операция взаимодействия учителя и учащегося в процессе реализации метода обучения.</a:t>
            </a:r>
          </a:p>
          <a:p>
            <a:pPr indent="177800" algn="just"/>
            <a:r>
              <a:rPr lang="ru-RU" dirty="0" smtClean="0">
                <a:latin typeface="+mn-lt"/>
              </a:rPr>
              <a:t> </a:t>
            </a:r>
          </a:p>
          <a:p>
            <a:pPr indent="177800" algn="just"/>
            <a:r>
              <a:rPr lang="ru-RU" dirty="0" smtClean="0">
                <a:latin typeface="+mn-lt"/>
              </a:rPr>
              <a:t>Методические приемы — это действия, направленные на решение конкретной задачи. Это способы работы, которые выполняются для достижения конкретных результатов и которые можно выразить в виде перечня действий. </a:t>
            </a:r>
          </a:p>
          <a:p>
            <a:pPr indent="177800" algn="just"/>
            <a:endParaRPr lang="ru-RU" i="1" dirty="0" smtClean="0">
              <a:latin typeface="+mn-lt"/>
            </a:endParaRPr>
          </a:p>
          <a:p>
            <a:pPr indent="177800" algn="just"/>
            <a:r>
              <a:rPr lang="ru-RU" i="1" dirty="0" smtClean="0">
                <a:latin typeface="+mn-lt"/>
              </a:rPr>
              <a:t>Приемы работы учащихся зависят от приемов деятельности учителя.</a:t>
            </a:r>
            <a:endParaRPr lang="ru-RU" dirty="0" smtClean="0">
              <a:latin typeface="+mn-lt"/>
            </a:endParaRPr>
          </a:p>
          <a:p>
            <a:pPr indent="177800"/>
            <a:endParaRPr lang="ru-RU" dirty="0" smtClean="0">
              <a:latin typeface="+mn-lt"/>
            </a:endParaRP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Понятие и сущность приемов обучения</a:t>
            </a:r>
            <a:endParaRPr lang="ru-RU" sz="2800" dirty="0"/>
          </a:p>
        </p:txBody>
      </p:sp>
      <p:sp>
        <p:nvSpPr>
          <p:cNvPr id="6" name="Прямоугольник 5"/>
          <p:cNvSpPr/>
          <p:nvPr/>
        </p:nvSpPr>
        <p:spPr>
          <a:xfrm>
            <a:off x="285720" y="1928802"/>
            <a:ext cx="8572560" cy="4247317"/>
          </a:xfrm>
          <a:prstGeom prst="rect">
            <a:avLst/>
          </a:prstGeom>
        </p:spPr>
        <p:txBody>
          <a:bodyPr wrap="square">
            <a:spAutoFit/>
          </a:bodyPr>
          <a:lstStyle/>
          <a:p>
            <a:pPr indent="177800" algn="just"/>
            <a:r>
              <a:rPr lang="ru-RU" dirty="0" smtClean="0">
                <a:latin typeface="+mn-lt"/>
              </a:rPr>
              <a:t>Прием обучения характеризуются предметным содержанием, организуемой ими познавательной  деятельностью и обусловливаются целью применения.</a:t>
            </a:r>
          </a:p>
          <a:p>
            <a:pPr indent="177800" algn="just"/>
            <a:endParaRPr lang="ru-RU" dirty="0" smtClean="0">
              <a:latin typeface="+mn-lt"/>
            </a:endParaRPr>
          </a:p>
          <a:p>
            <a:pPr indent="177800" algn="just"/>
            <a:r>
              <a:rPr lang="ru-RU" dirty="0" smtClean="0">
                <a:latin typeface="+mn-lt"/>
              </a:rPr>
              <a:t>Реальная деятельность обучения состоит из определённых приёмов. </a:t>
            </a:r>
          </a:p>
          <a:p>
            <a:pPr indent="177800" algn="just"/>
            <a:endParaRPr lang="ru-RU" dirty="0" smtClean="0">
              <a:latin typeface="+mn-lt"/>
            </a:endParaRPr>
          </a:p>
          <a:p>
            <a:pPr indent="177800" algn="just"/>
            <a:r>
              <a:rPr lang="ru-RU" dirty="0" smtClean="0">
                <a:latin typeface="+mn-lt"/>
              </a:rPr>
              <a:t>На уровне учебных предметов сочетания приёмов составляют </a:t>
            </a:r>
            <a:r>
              <a:rPr lang="ru-RU" i="1" dirty="0" smtClean="0">
                <a:latin typeface="+mn-lt"/>
              </a:rPr>
              <a:t>методики</a:t>
            </a:r>
            <a:r>
              <a:rPr lang="ru-RU" dirty="0" smtClean="0">
                <a:latin typeface="+mn-lt"/>
              </a:rPr>
              <a:t>, и даже целостные </a:t>
            </a:r>
            <a:r>
              <a:rPr lang="ru-RU" i="1" dirty="0" smtClean="0">
                <a:latin typeface="+mn-lt"/>
              </a:rPr>
              <a:t>методические системы. </a:t>
            </a:r>
          </a:p>
          <a:p>
            <a:pPr indent="177800" algn="just"/>
            <a:endParaRPr lang="ru-RU" i="1" dirty="0" smtClean="0">
              <a:latin typeface="+mn-lt"/>
            </a:endParaRPr>
          </a:p>
          <a:p>
            <a:pPr indent="177800" algn="just"/>
            <a:r>
              <a:rPr lang="ru-RU" dirty="0" smtClean="0">
                <a:latin typeface="+mn-lt"/>
              </a:rPr>
              <a:t>Поскольку приемов обучения по каждому учебному предмету множество, то критерием определения их сущности, полноты и достаточности являются </a:t>
            </a:r>
            <a:r>
              <a:rPr lang="ru-RU" dirty="0" err="1" smtClean="0">
                <a:latin typeface="+mn-lt"/>
              </a:rPr>
              <a:t>общедидактический</a:t>
            </a:r>
            <a:r>
              <a:rPr lang="ru-RU" dirty="0" smtClean="0">
                <a:latin typeface="+mn-lt"/>
              </a:rPr>
              <a:t> метод, воплощаемый данным приемом, и организуемая познавательная деятельность.</a:t>
            </a: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Понятие и сущность приемов обучения</a:t>
            </a:r>
            <a:endParaRPr lang="ru-RU" sz="2800" dirty="0"/>
          </a:p>
        </p:txBody>
      </p:sp>
      <p:sp>
        <p:nvSpPr>
          <p:cNvPr id="6" name="Прямоугольник 5"/>
          <p:cNvSpPr/>
          <p:nvPr/>
        </p:nvSpPr>
        <p:spPr>
          <a:xfrm>
            <a:off x="285720" y="1928802"/>
            <a:ext cx="8572560" cy="4524315"/>
          </a:xfrm>
          <a:prstGeom prst="rect">
            <a:avLst/>
          </a:prstGeom>
        </p:spPr>
        <p:txBody>
          <a:bodyPr wrap="square">
            <a:spAutoFit/>
          </a:bodyPr>
          <a:lstStyle/>
          <a:p>
            <a:pPr indent="177800" algn="just"/>
            <a:r>
              <a:rPr lang="ru-RU" i="1" dirty="0" smtClean="0">
                <a:latin typeface="+mj-lt"/>
              </a:rPr>
              <a:t>Прием обучения — это средство и форма воплощения метода обучения</a:t>
            </a:r>
            <a:r>
              <a:rPr lang="ru-RU" dirty="0" smtClean="0">
                <a:latin typeface="+mj-lt"/>
              </a:rPr>
              <a:t> </a:t>
            </a:r>
            <a:r>
              <a:rPr lang="ru-RU" i="1" dirty="0" smtClean="0">
                <a:latin typeface="+mj-lt"/>
              </a:rPr>
              <a:t>как модели, задающей определенный характер взаимодействию учителя и учащихся в рамках дидактической ситуации</a:t>
            </a:r>
            <a:r>
              <a:rPr lang="ru-RU" dirty="0" smtClean="0">
                <a:latin typeface="+mj-lt"/>
              </a:rPr>
              <a:t> .</a:t>
            </a:r>
          </a:p>
          <a:p>
            <a:pPr indent="177800" algn="just"/>
            <a:endParaRPr lang="ru-RU" dirty="0" smtClean="0">
              <a:latin typeface="+mj-lt"/>
            </a:endParaRPr>
          </a:p>
          <a:p>
            <a:pPr indent="177800" algn="just"/>
            <a:r>
              <a:rPr lang="ru-RU" dirty="0" smtClean="0">
                <a:latin typeface="+mn-lt"/>
              </a:rPr>
              <a:t>Приём обучения – это конкретная операция взаимодействия учителя и учащегося в процессе реализации метода обучения.</a:t>
            </a:r>
          </a:p>
          <a:p>
            <a:pPr indent="177800" algn="just"/>
            <a:r>
              <a:rPr lang="ru-RU" dirty="0" smtClean="0">
                <a:latin typeface="+mn-lt"/>
              </a:rPr>
              <a:t> </a:t>
            </a:r>
          </a:p>
          <a:p>
            <a:pPr indent="177800" algn="just"/>
            <a:r>
              <a:rPr lang="ru-RU" dirty="0" smtClean="0">
                <a:latin typeface="+mn-lt"/>
              </a:rPr>
              <a:t>Методические приемы — это действия, направленные на решение конкретной задачи. Это способы работы, которые выполняются для достижения конкретных результатов и которые можно выразить в виде перечня действий. </a:t>
            </a:r>
          </a:p>
          <a:p>
            <a:pPr indent="177800" algn="just"/>
            <a:endParaRPr lang="ru-RU" i="1" dirty="0" smtClean="0">
              <a:latin typeface="+mn-lt"/>
            </a:endParaRPr>
          </a:p>
          <a:p>
            <a:pPr indent="177800" algn="just"/>
            <a:r>
              <a:rPr lang="ru-RU" i="1" dirty="0" smtClean="0">
                <a:latin typeface="+mn-lt"/>
              </a:rPr>
              <a:t>Приемы работы учащихся зависят от приемов деятельности учителя.</a:t>
            </a:r>
            <a:endParaRPr lang="ru-RU" dirty="0" smtClean="0">
              <a:latin typeface="+mn-lt"/>
            </a:endParaRPr>
          </a:p>
          <a:p>
            <a:pPr indent="177800"/>
            <a:endParaRPr lang="ru-RU" dirty="0" smtClean="0">
              <a:latin typeface="+mn-lt"/>
            </a:endParaRP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Понятие и сущность приемов обучения</a:t>
            </a:r>
            <a:endParaRPr lang="ru-RU" sz="2800" dirty="0"/>
          </a:p>
        </p:txBody>
      </p:sp>
      <p:sp>
        <p:nvSpPr>
          <p:cNvPr id="6" name="Прямоугольник 5"/>
          <p:cNvSpPr/>
          <p:nvPr/>
        </p:nvSpPr>
        <p:spPr>
          <a:xfrm>
            <a:off x="285720" y="1928802"/>
            <a:ext cx="8572560" cy="3693319"/>
          </a:xfrm>
          <a:prstGeom prst="rect">
            <a:avLst/>
          </a:prstGeom>
        </p:spPr>
        <p:txBody>
          <a:bodyPr wrap="square">
            <a:spAutoFit/>
          </a:bodyPr>
          <a:lstStyle/>
          <a:p>
            <a:pPr indent="177800" algn="just"/>
            <a:r>
              <a:rPr lang="ru-RU" dirty="0" smtClean="0">
                <a:latin typeface="+mn-lt"/>
              </a:rPr>
              <a:t>Число приемов обучения может бесконечно увеличиваться в зависимости от содержания учебного материала, новых целей и, конечно, от творчества учителя, его педагогического мастерства и тем самым придавать индивидуальность манере его педагогической деятельности. </a:t>
            </a:r>
          </a:p>
          <a:p>
            <a:pPr indent="177800" algn="just"/>
            <a:endParaRPr lang="ru-RU" dirty="0" smtClean="0">
              <a:latin typeface="+mn-lt"/>
            </a:endParaRPr>
          </a:p>
          <a:p>
            <a:pPr indent="177800" algn="just"/>
            <a:r>
              <a:rPr lang="ru-RU" dirty="0" smtClean="0">
                <a:latin typeface="+mn-lt"/>
              </a:rPr>
              <a:t>Многообразие сочетания приемов составляют </a:t>
            </a:r>
            <a:r>
              <a:rPr lang="ru-RU" i="1" dirty="0" smtClean="0">
                <a:latin typeface="+mn-lt"/>
              </a:rPr>
              <a:t>методики преподавания.</a:t>
            </a:r>
          </a:p>
          <a:p>
            <a:pPr indent="177800" algn="just"/>
            <a:endParaRPr lang="ru-RU" dirty="0" smtClean="0">
              <a:latin typeface="+mn-lt"/>
            </a:endParaRPr>
          </a:p>
          <a:p>
            <a:pPr indent="177800" algn="just"/>
            <a:r>
              <a:rPr lang="ru-RU" dirty="0" smtClean="0">
                <a:latin typeface="+mn-lt"/>
              </a:rPr>
              <a:t>Но сколько бы ни было приемов обучения, все они определяются </a:t>
            </a:r>
            <a:r>
              <a:rPr lang="ru-RU" dirty="0" err="1" smtClean="0">
                <a:latin typeface="+mn-lt"/>
              </a:rPr>
              <a:t>общедидактическими</a:t>
            </a:r>
            <a:r>
              <a:rPr lang="ru-RU" dirty="0" smtClean="0">
                <a:latin typeface="+mn-lt"/>
              </a:rPr>
              <a:t> методами обучения и не выходят за их рамки. </a:t>
            </a:r>
          </a:p>
          <a:p>
            <a:pPr indent="177800"/>
            <a:endParaRPr lang="ru-RU" dirty="0" smtClean="0">
              <a:latin typeface="+mn-lt"/>
            </a:endParaRPr>
          </a:p>
          <a:p>
            <a:pPr indent="177800"/>
            <a:endParaRPr lang="ru-RU" dirty="0" smtClean="0">
              <a:latin typeface="+mn-lt"/>
            </a:endParaRPr>
          </a:p>
          <a:p>
            <a:endParaRPr lang="ru-RU" dirty="0" smtClean="0">
              <a:latin typeface="+mn-lt"/>
            </a:endParaRP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1600" y="357166"/>
            <a:ext cx="7772400" cy="1362075"/>
          </a:xfrm>
        </p:spPr>
        <p:txBody>
          <a:bodyPr/>
          <a:lstStyle/>
          <a:p>
            <a:pPr algn="ctr"/>
            <a:r>
              <a:rPr lang="ru-RU" sz="2800" dirty="0" smtClean="0"/>
              <a:t>Понятие и сущность приемов обучения</a:t>
            </a:r>
            <a:endParaRPr lang="ru-RU" sz="2800" dirty="0"/>
          </a:p>
        </p:txBody>
      </p:sp>
      <p:sp>
        <p:nvSpPr>
          <p:cNvPr id="6" name="Прямоугольник 5"/>
          <p:cNvSpPr/>
          <p:nvPr/>
        </p:nvSpPr>
        <p:spPr>
          <a:xfrm>
            <a:off x="285720" y="1928802"/>
            <a:ext cx="8572560" cy="4247317"/>
          </a:xfrm>
          <a:prstGeom prst="rect">
            <a:avLst/>
          </a:prstGeom>
        </p:spPr>
        <p:txBody>
          <a:bodyPr wrap="square">
            <a:spAutoFit/>
          </a:bodyPr>
          <a:lstStyle/>
          <a:p>
            <a:pPr indent="177800" algn="just"/>
            <a:r>
              <a:rPr lang="ru-RU" dirty="0" smtClean="0">
                <a:latin typeface="+mn-lt"/>
              </a:rPr>
              <a:t>В педагогической действительности приемы осуществляются различными средствами обучения, к которым относятся как материальные, так и идеальные объекты, помещаемые между учителем и учащимся и используемые для эффективной организации учебной деятельности школьников. Этими средствами являются различные виды деятельности (учебная, игровая, трудовая), предметы произведений материальной и духовной культуры, слово, речь и др..</a:t>
            </a:r>
          </a:p>
          <a:p>
            <a:pPr indent="177800" algn="just"/>
            <a:endParaRPr lang="ru-RU" dirty="0" smtClean="0">
              <a:latin typeface="+mn-lt"/>
            </a:endParaRPr>
          </a:p>
          <a:p>
            <a:pPr indent="177800" algn="just"/>
            <a:r>
              <a:rPr lang="ru-RU" dirty="0" smtClean="0">
                <a:latin typeface="+mn-lt"/>
              </a:rPr>
              <a:t>  </a:t>
            </a:r>
            <a:r>
              <a:rPr lang="ru-RU" i="1" dirty="0" smtClean="0">
                <a:latin typeface="+mn-lt"/>
              </a:rPr>
              <a:t>Материализованная сторона приема </a:t>
            </a:r>
            <a:r>
              <a:rPr lang="ru-RU" dirty="0" smtClean="0">
                <a:latin typeface="+mn-lt"/>
              </a:rPr>
              <a:t>— это внешние проявления, когда школьники читают, говорят, чертят, пишут, рисуют.</a:t>
            </a:r>
          </a:p>
          <a:p>
            <a:pPr indent="177800" algn="just"/>
            <a:endParaRPr lang="ru-RU" dirty="0" smtClean="0">
              <a:latin typeface="+mn-lt"/>
            </a:endParaRPr>
          </a:p>
          <a:p>
            <a:pPr indent="177800" algn="just"/>
            <a:r>
              <a:rPr lang="ru-RU" dirty="0" smtClean="0">
                <a:latin typeface="+mn-lt"/>
              </a:rPr>
              <a:t>Приемы занимают центральное место в учебной деятельности учащихся и решающим образом влияют на нее. Благодаря умелому сочетанию взаимосвязанных приемов учителю удается повысить эффективность учебного процесса, показать свое методическое мастерство.</a:t>
            </a:r>
          </a:p>
          <a:p>
            <a:endParaRPr lang="ru-RU" dirty="0">
              <a:latin typeface="+mn-lt"/>
            </a:endParaRPr>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du blue lines">
  <a:themeElements>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Тема Office">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Тема Offic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Тема Offic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Тема Offic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Тема Offic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Тема Offic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Тема Offic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Тема Offic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Edu blue lines</Template>
  <TotalTime>130</TotalTime>
  <Words>3183</Words>
  <Application>Microsoft Office PowerPoint</Application>
  <PresentationFormat>Экран (4:3)</PresentationFormat>
  <Paragraphs>240</Paragraphs>
  <Slides>39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39</vt:i4>
      </vt:variant>
    </vt:vector>
  </HeadingPairs>
  <TitlesOfParts>
    <vt:vector size="40" baseType="lpstr">
      <vt:lpstr>Edu blue lines</vt:lpstr>
      <vt:lpstr>Характеристика приёмов обучения</vt:lpstr>
      <vt:lpstr>содержание</vt:lpstr>
      <vt:lpstr>Процесс обучения как система</vt:lpstr>
      <vt:lpstr>Процесс обучения как система</vt:lpstr>
      <vt:lpstr>Понятие и сущность приемов обучения</vt:lpstr>
      <vt:lpstr>Понятие и сущность приемов обучения</vt:lpstr>
      <vt:lpstr>Понятие и сущность приемов обучения</vt:lpstr>
      <vt:lpstr>Понятие и сущность приемов обучения</vt:lpstr>
      <vt:lpstr>Понятие и сущность приемов обучения</vt:lpstr>
      <vt:lpstr>Прием как средство взаимосвязи элементов процесса обучения</vt:lpstr>
      <vt:lpstr>Прием как средство взаимосвязи элементов процесса обучения</vt:lpstr>
      <vt:lpstr>Прием как средство взаимосвязи элементов процесса обучения</vt:lpstr>
      <vt:lpstr>Прием как средство взаимосвязи элементов процесса обучения</vt:lpstr>
      <vt:lpstr>Классификация и характеристика приемов обучения</vt:lpstr>
      <vt:lpstr>Приемы, отражающие тип  источника информации и своеобразие содержания его информационных значений</vt:lpstr>
      <vt:lpstr>Приемы, отражающие тип  источника информации и своеобразие содержания его информационных значений</vt:lpstr>
      <vt:lpstr>Приемы, отражающие тип  источника информации и своеобразие содержания его информационных значений</vt:lpstr>
      <vt:lpstr>Приемы, отражающие тип  источника информации и своеобразие содержания его информационных значений</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Приемы функционального назначения</vt:lpstr>
      <vt:lpstr>Организационные приемы</vt:lpstr>
      <vt:lpstr>Организационные приемы</vt:lpstr>
      <vt:lpstr>Организационные приемы</vt:lpstr>
      <vt:lpstr>Приемы материально-технического оснащения учебного процесса</vt:lpstr>
      <vt:lpstr>Слайд 35</vt:lpstr>
      <vt:lpstr>Слайд 36</vt:lpstr>
      <vt:lpstr>Слайд 37</vt:lpstr>
      <vt:lpstr>Список литературы</vt:lpstr>
      <vt:lpstr>Слайд 39</vt:lpstr>
    </vt:vector>
  </TitlesOfParts>
  <Company>WolfishLair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Name</dc:creator>
  <cp:lastModifiedBy>Ольга</cp:lastModifiedBy>
  <cp:revision>66</cp:revision>
  <dcterms:created xsi:type="dcterms:W3CDTF">2011-03-29T17:19:11Z</dcterms:created>
  <dcterms:modified xsi:type="dcterms:W3CDTF">2015-02-10T01:44:36Z</dcterms:modified>
</cp:coreProperties>
</file>